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0" r:id="rId8"/>
    <p:sldId id="261" r:id="rId9"/>
    <p:sldId id="262" r:id="rId10"/>
    <p:sldId id="267" r:id="rId11"/>
    <p:sldId id="268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1" r:id="rId29"/>
    <p:sldId id="294" r:id="rId30"/>
    <p:sldId id="292" r:id="rId31"/>
    <p:sldId id="293" r:id="rId32"/>
    <p:sldId id="299" r:id="rId33"/>
    <p:sldId id="295" r:id="rId34"/>
    <p:sldId id="296" r:id="rId35"/>
    <p:sldId id="297" r:id="rId36"/>
    <p:sldId id="298" r:id="rId37"/>
  </p:sldIdLst>
  <p:sldSz cx="12192000" cy="6858000"/>
  <p:notesSz cx="6858000" cy="9144000"/>
  <p:embeddedFontLst>
    <p:embeddedFont>
      <p:font typeface="Impact" panose="020B0806030902050204"/>
      <p:regular r:id="rId41"/>
    </p:embeddedFont>
    <p:embeddedFont>
      <p:font typeface="等线" panose="02010600030101010101" charset="-122"/>
      <p:regular r:id="rId42"/>
    </p:embeddedFont>
    <p:embeddedFont>
      <p:font typeface="Alfa Slab One" panose="00000500000000000000"/>
      <p:regular r:id="rId43"/>
    </p:embeddedFont>
    <p:embeddedFont>
      <p:font typeface="Source Sans Pro" panose="020B0503030403020204"/>
      <p:regular r:id="rId44"/>
      <p:bold r:id="rId45"/>
      <p:boldItalic r:id="rId46"/>
    </p:embeddedFont>
    <p:embeddedFont>
      <p:font typeface="Calibri" panose="020F0502020204030204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3"/>
  </p:normalViewPr>
  <p:slideViewPr>
    <p:cSldViewPr snapToGrid="0" snapToObjects="1">
      <p:cViewPr varScale="1">
        <p:scale>
          <a:sx n="70" d="100"/>
          <a:sy n="70" d="100"/>
        </p:scale>
        <p:origin x="1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10.fntdata"/><Relationship Id="rId5" Type="http://schemas.openxmlformats.org/officeDocument/2006/relationships/slide" Target="slides/slide2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9" name="Google Shape;51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9" name="Google Shape;52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3a34360f9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33a34360f9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8" name="Google Shape;548;g33a34360f9_2_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1" name="Google Shape;56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3a34360f9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33a34360f9_2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1" name="Google Shape;571;g33a34360f9_2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8920ea692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48920ea692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" name="Google Shape;677;g48920ea692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8920ea692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g48920ea692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7" name="Google Shape;687;g48920ea692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8b21d1b4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48b21d1b4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2" name="Google Shape;702;g48b21d1b4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48920ea69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g48920ea692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8" name="Google Shape;718;g48920ea692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8920ea69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g48920ea692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1" name="Google Shape;731;g48920ea692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8920ea6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g48920ea692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4" name="Google Shape;744;g48920ea692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8920ea6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g48920ea692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6" name="Google Shape;756;g48920ea692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8920ea692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48920ea692_0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g48920ea692_0_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48920ea69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48920ea692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3" name="Google Shape;783;g48920ea692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3a34360f9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g33a34360f9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4" name="Google Shape;794;g33a34360f9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49a89b1c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49a89b1c43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6" name="Google Shape;816;g49a89b1c43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49a720f33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49a720f33d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3" name="Google Shape;853;g49a720f33d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49a89b1c4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49a89b1c43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7" name="Google Shape;827;g49a89b1c43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9a89b1c43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49a89b1c43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1" name="Google Shape;841;g49a89b1c43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8920ea692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48920ea692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" name="Google Shape;677;g48920ea692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3a34360f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3a34360f9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3" name="Google Shape;863;g33a34360f9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49a832cfb0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g49a832cfb0_2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4" name="Google Shape;874;g49a832cfb0_2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49a832cfb0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49a832cfb0_2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5" name="Google Shape;905;g49a832cfb0_2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8" name="Google Shape;91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" name="Google Shape;226;p1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My First Template</a:t>
            </a:r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a34360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a34360f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" name="Google Shape;366;g33a34360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 panose="020B060402020202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与文本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自定义版式">
  <p:cSld name="11_自定义版式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>
            <a:spLocks noGrp="1"/>
          </p:cNvSpPr>
          <p:nvPr>
            <p:ph type="pic" idx="2"/>
          </p:nvPr>
        </p:nvSpPr>
        <p:spPr>
          <a:xfrm>
            <a:off x="1110973" y="1849256"/>
            <a:ext cx="6054998" cy="388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 panose="020B060402020202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1" name="Google Shape;51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3" name="Google Shape;53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3.png"/><Relationship Id="rId2" Type="http://schemas.openxmlformats.org/officeDocument/2006/relationships/hyperlink" Target="http://www.woshipm.com/zhichang/9479.html" TargetMode="External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24147"/>
            <a:ext cx="12192000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666003" y="2183075"/>
            <a:ext cx="88899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600"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Become a key opinion editor in 10 minutes</a:t>
            </a:r>
            <a:endParaRPr sz="3600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36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  <a:t>「10分钟让你成为科技媒体网红小编」</a:t>
            </a:r>
            <a:endParaRPr sz="3600" b="1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3600" b="1"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42925" y="3567026"/>
            <a:ext cx="8172450" cy="132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400" dirty="0">
                <a:solidFill>
                  <a:srgbClr val="565656"/>
                </a:solidFill>
              </a:rPr>
              <a:t>Our group has crawled over 20,000 articles from a website called "Everyone is a Product Manager" to explore the relationship between article titles and their popularity...</a:t>
            </a:r>
            <a:endParaRPr sz="2400" dirty="0">
              <a:solidFill>
                <a:srgbClr val="565656"/>
              </a:solidFill>
              <a:latin typeface="Alfa Slab One" panose="00000500000000000000"/>
              <a:ea typeface="Alfa Slab One" panose="00000500000000000000"/>
              <a:cs typeface="Alfa Slab One" panose="00000500000000000000"/>
              <a:sym typeface="Alfa Slab One" panose="000005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solidFill>
                <a:srgbClr val="56565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-24147"/>
            <a:ext cx="12192000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3"/>
          <p:cNvSpPr txBox="1"/>
          <p:nvPr/>
        </p:nvSpPr>
        <p:spPr>
          <a:xfrm>
            <a:off x="3946820" y="2406313"/>
            <a:ext cx="1806244" cy="1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70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04</a:t>
            </a:r>
            <a:endParaRPr sz="9670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23" name="Google Shape;523;p33"/>
          <p:cNvCxnSpPr/>
          <p:nvPr/>
        </p:nvCxnSpPr>
        <p:spPr>
          <a:xfrm>
            <a:off x="6592336" y="3463785"/>
            <a:ext cx="392827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524" name="Google Shape;524;p33"/>
          <p:cNvSpPr txBox="1"/>
          <p:nvPr/>
        </p:nvSpPr>
        <p:spPr>
          <a:xfrm>
            <a:off x="3206643" y="3804608"/>
            <a:ext cx="3286598" cy="40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PART</a:t>
            </a:r>
            <a:endParaRPr sz="2655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5" name="Google Shape;525;p33"/>
          <p:cNvSpPr/>
          <p:nvPr/>
        </p:nvSpPr>
        <p:spPr>
          <a:xfrm>
            <a:off x="6804757" y="2641092"/>
            <a:ext cx="42364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262626"/>
                </a:solidFill>
              </a:rPr>
              <a:t>Data Analysis</a:t>
            </a:r>
            <a:endParaRPr lang="zh-CN" sz="480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4"/>
          <p:cNvSpPr txBox="1"/>
          <p:nvPr/>
        </p:nvSpPr>
        <p:spPr>
          <a:xfrm>
            <a:off x="4461395" y="262816"/>
            <a:ext cx="374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434343"/>
                </a:solidFill>
              </a:rPr>
              <a:t>Data Analysis</a:t>
            </a:r>
            <a:endParaRPr sz="3200">
              <a:solidFill>
                <a:srgbClr val="434343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842270" y="562518"/>
            <a:ext cx="10507461" cy="0"/>
            <a:chOff x="1028775" y="591989"/>
            <a:chExt cx="11086097" cy="0"/>
          </a:xfrm>
        </p:grpSpPr>
        <p:cxnSp>
          <p:nvCxnSpPr>
            <p:cNvPr id="533" name="Google Shape;533;p34"/>
            <p:cNvCxnSpPr/>
            <p:nvPr/>
          </p:nvCxnSpPr>
          <p:spPr>
            <a:xfrm>
              <a:off x="10287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4" name="Google Shape;534;p34"/>
            <p:cNvCxnSpPr/>
            <p:nvPr/>
          </p:nvCxnSpPr>
          <p:spPr>
            <a:xfrm>
              <a:off x="86106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35" name="Google Shape;535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67200" y="842716"/>
            <a:ext cx="2790275" cy="146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200526" y="2494760"/>
            <a:ext cx="2856950" cy="173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4"/>
          <p:cNvPicPr preferRelativeResize="0"/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2200517" y="4249975"/>
            <a:ext cx="501500" cy="24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4"/>
          <p:cNvPicPr preferRelativeResize="0"/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2702025" y="4249975"/>
            <a:ext cx="2504775" cy="240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34"/>
          <p:cNvCxnSpPr/>
          <p:nvPr/>
        </p:nvCxnSpPr>
        <p:spPr>
          <a:xfrm>
            <a:off x="5318500" y="1575925"/>
            <a:ext cx="91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0" name="Google Shape;540;p34"/>
          <p:cNvCxnSpPr/>
          <p:nvPr/>
        </p:nvCxnSpPr>
        <p:spPr>
          <a:xfrm>
            <a:off x="5363000" y="3422250"/>
            <a:ext cx="91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1" name="Google Shape;541;p34"/>
          <p:cNvCxnSpPr/>
          <p:nvPr/>
        </p:nvCxnSpPr>
        <p:spPr>
          <a:xfrm>
            <a:off x="5450650" y="5493150"/>
            <a:ext cx="91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42" name="Google Shape;542;p34"/>
          <p:cNvSpPr txBox="1"/>
          <p:nvPr/>
        </p:nvSpPr>
        <p:spPr>
          <a:xfrm>
            <a:off x="6496625" y="1123838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434343"/>
                </a:solidFill>
              </a:rPr>
              <a:t>3721  Author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434343"/>
                </a:solidFill>
              </a:rPr>
              <a:t>21348 Articles</a:t>
            </a:r>
            <a:endParaRPr sz="1800" b="1">
              <a:solidFill>
                <a:srgbClr val="434343"/>
              </a:solidFill>
            </a:endParaRPr>
          </a:p>
        </p:txBody>
      </p:sp>
      <p:sp>
        <p:nvSpPr>
          <p:cNvPr id="543" name="Google Shape;543;p34"/>
          <p:cNvSpPr txBox="1"/>
          <p:nvPr/>
        </p:nvSpPr>
        <p:spPr>
          <a:xfrm>
            <a:off x="6585625" y="2988175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434343"/>
                </a:solidFill>
              </a:rPr>
              <a:t>2012-10-20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434343"/>
                </a:solidFill>
              </a:rPr>
              <a:t>Published 377 Article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</a:endParaRPr>
          </a:p>
        </p:txBody>
      </p:sp>
      <p:sp>
        <p:nvSpPr>
          <p:cNvPr id="544" name="Google Shape;544;p34"/>
          <p:cNvSpPr txBox="1"/>
          <p:nvPr/>
        </p:nvSpPr>
        <p:spPr>
          <a:xfrm>
            <a:off x="6611600" y="5223800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434343"/>
                </a:solidFill>
              </a:rPr>
              <a:t>Less ‘Favorite’ &amp; ‘Thumb’</a:t>
            </a:r>
            <a:endParaRPr sz="18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 txBox="1"/>
          <p:nvPr/>
        </p:nvSpPr>
        <p:spPr>
          <a:xfrm>
            <a:off x="8238075" y="1146438"/>
            <a:ext cx="2705100" cy="30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0" rIns="9140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rgbClr val="262626"/>
                </a:solidFill>
              </a:rPr>
              <a:t>Who is 老曹？？？</a:t>
            </a:r>
            <a:endParaRPr sz="1800" b="1" dirty="0">
              <a:solidFill>
                <a:srgbClr val="262626"/>
              </a:solidFill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4080395" y="339016"/>
            <a:ext cx="374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</a:rPr>
              <a:t>Top 20 High Output Author</a:t>
            </a:r>
            <a:endParaRPr sz="20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52" name="Google Shape;552;p35"/>
          <p:cNvGrpSpPr/>
          <p:nvPr/>
        </p:nvGrpSpPr>
        <p:grpSpPr>
          <a:xfrm>
            <a:off x="842265" y="562518"/>
            <a:ext cx="10507500" cy="0"/>
            <a:chOff x="1028775" y="591989"/>
            <a:chExt cx="11086200" cy="0"/>
          </a:xfrm>
        </p:grpSpPr>
        <p:cxnSp>
          <p:nvCxnSpPr>
            <p:cNvPr id="553" name="Google Shape;553;p35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4" name="Google Shape;554;p35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55" name="Google Shape;555;p35"/>
          <p:cNvPicPr preferRelativeResize="0"/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73900" y="902000"/>
            <a:ext cx="5963100" cy="33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13326" y="2662175"/>
            <a:ext cx="5740701" cy="38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5"/>
          <p:cNvSpPr txBox="1"/>
          <p:nvPr/>
        </p:nvSpPr>
        <p:spPr>
          <a:xfrm>
            <a:off x="494800" y="470625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zh-CN" sz="1800" b="1">
                <a:solidFill>
                  <a:srgbClr val="262626"/>
                </a:solidFill>
              </a:rPr>
              <a:t>winner:老曹</a:t>
            </a:r>
            <a:endParaRPr lang="zh-CN" sz="1800" b="1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6"/>
          <p:cNvSpPr txBox="1"/>
          <p:nvPr/>
        </p:nvSpPr>
        <p:spPr>
          <a:xfrm>
            <a:off x="4080400" y="194200"/>
            <a:ext cx="37431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Data Analysis</a:t>
            </a:r>
            <a:endParaRPr sz="32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64" name="Google Shape;564;p36"/>
          <p:cNvGrpSpPr/>
          <p:nvPr/>
        </p:nvGrpSpPr>
        <p:grpSpPr>
          <a:xfrm>
            <a:off x="842270" y="562518"/>
            <a:ext cx="10507461" cy="0"/>
            <a:chOff x="1028775" y="591989"/>
            <a:chExt cx="11086097" cy="0"/>
          </a:xfrm>
        </p:grpSpPr>
        <p:cxnSp>
          <p:nvCxnSpPr>
            <p:cNvPr id="565" name="Google Shape;565;p36"/>
            <p:cNvCxnSpPr/>
            <p:nvPr/>
          </p:nvCxnSpPr>
          <p:spPr>
            <a:xfrm>
              <a:off x="10287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6" name="Google Shape;566;p36"/>
            <p:cNvCxnSpPr/>
            <p:nvPr/>
          </p:nvCxnSpPr>
          <p:spPr>
            <a:xfrm>
              <a:off x="86106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7" name="Google Shape;567;p36"/>
          <p:cNvSpPr txBox="1"/>
          <p:nvPr/>
        </p:nvSpPr>
        <p:spPr>
          <a:xfrm>
            <a:off x="1578864" y="3054946"/>
            <a:ext cx="920496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dirty="0"/>
              <a:t>Does more articles mean more favorites?</a:t>
            </a:r>
            <a:endParaRPr sz="3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7"/>
          <p:cNvSpPr txBox="1"/>
          <p:nvPr/>
        </p:nvSpPr>
        <p:spPr>
          <a:xfrm>
            <a:off x="4080400" y="194200"/>
            <a:ext cx="37431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Data Analysis</a:t>
            </a:r>
            <a:endParaRPr sz="32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74" name="Google Shape;574;p37"/>
          <p:cNvGrpSpPr/>
          <p:nvPr/>
        </p:nvGrpSpPr>
        <p:grpSpPr>
          <a:xfrm>
            <a:off x="842265" y="562518"/>
            <a:ext cx="10507500" cy="0"/>
            <a:chOff x="1028775" y="591989"/>
            <a:chExt cx="11086200" cy="0"/>
          </a:xfrm>
        </p:grpSpPr>
        <p:cxnSp>
          <p:nvCxnSpPr>
            <p:cNvPr id="575" name="Google Shape;575;p37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6" name="Google Shape;576;p37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77" name="Google Shape;577;p37"/>
          <p:cNvPicPr preferRelativeResize="0"/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898925"/>
            <a:ext cx="6041000" cy="3302362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7"/>
          <p:cNvSpPr txBox="1"/>
          <p:nvPr/>
        </p:nvSpPr>
        <p:spPr>
          <a:xfrm>
            <a:off x="1288925" y="4562050"/>
            <a:ext cx="72216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b="1"/>
              <a:t>Few Articles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b="1"/>
              <a:t>More Favorites</a:t>
            </a:r>
            <a:endParaRPr sz="2400" b="1"/>
          </a:p>
        </p:txBody>
      </p:sp>
      <p:sp>
        <p:nvSpPr>
          <p:cNvPr id="579" name="Google Shape;579;p37"/>
          <p:cNvSpPr txBox="1"/>
          <p:nvPr/>
        </p:nvSpPr>
        <p:spPr>
          <a:xfrm>
            <a:off x="8014750" y="4586050"/>
            <a:ext cx="72216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b="1"/>
              <a:t>More Articles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 b="1"/>
              <a:t>Less Favorites</a:t>
            </a:r>
            <a:endParaRPr sz="2400" b="1"/>
          </a:p>
        </p:txBody>
      </p:sp>
      <p:pic>
        <p:nvPicPr>
          <p:cNvPr id="580" name="Google Shape;580;p37"/>
          <p:cNvPicPr preferRelativeResize="0"/>
          <p:nvPr/>
        </p:nvPicPr>
        <p:blipFill>
          <a:blip r:embed="rId2" cstate="email"/>
          <a:stretch>
            <a:fillRect/>
          </a:stretch>
        </p:blipFill>
        <p:spPr>
          <a:xfrm>
            <a:off x="5964800" y="855050"/>
            <a:ext cx="6828950" cy="34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8"/>
          <p:cNvSpPr txBox="1"/>
          <p:nvPr/>
        </p:nvSpPr>
        <p:spPr>
          <a:xfrm>
            <a:off x="4080395" y="610872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Data Analysis</a:t>
            </a:r>
            <a:endParaRPr sz="32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87" name="Google Shape;587;p38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588" name="Google Shape;588;p38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9" name="Google Shape;589;p38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90" name="Google Shape;590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48725" y="2831075"/>
            <a:ext cx="10858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8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9869325" y="3244350"/>
            <a:ext cx="8926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8"/>
          <p:cNvSpPr txBox="1"/>
          <p:nvPr/>
        </p:nvSpPr>
        <p:spPr>
          <a:xfrm>
            <a:off x="2705000" y="5098388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/>
              <a:t>Does more articles mean more favorites?</a:t>
            </a:r>
            <a:endParaRPr sz="2400" b="1"/>
          </a:p>
        </p:txBody>
      </p:sp>
      <p:sp>
        <p:nvSpPr>
          <p:cNvPr id="593" name="Google Shape;593;p38"/>
          <p:cNvSpPr txBox="1"/>
          <p:nvPr/>
        </p:nvSpPr>
        <p:spPr>
          <a:xfrm>
            <a:off x="4978375" y="5841800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b="1"/>
              <a:t>- No</a:t>
            </a:r>
            <a:endParaRPr sz="4800" b="1"/>
          </a:p>
        </p:txBody>
      </p:sp>
      <p:pic>
        <p:nvPicPr>
          <p:cNvPr id="594" name="Google Shape;594;p38"/>
          <p:cNvPicPr preferRelativeResize="0"/>
          <p:nvPr/>
        </p:nvPicPr>
        <p:blipFill>
          <a:blip r:embed="rId3" cstate="email"/>
          <a:stretch>
            <a:fillRect/>
          </a:stretch>
        </p:blipFill>
        <p:spPr>
          <a:xfrm>
            <a:off x="2244625" y="1301260"/>
            <a:ext cx="7414656" cy="37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71806" y="2466700"/>
            <a:ext cx="10953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823500" y="2428588"/>
            <a:ext cx="13239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1" y="-24147"/>
            <a:ext cx="12191999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0"/>
          <p:cNvSpPr txBox="1"/>
          <p:nvPr/>
        </p:nvSpPr>
        <p:spPr>
          <a:xfrm>
            <a:off x="3843870" y="2316588"/>
            <a:ext cx="18063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70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</a:t>
            </a:r>
            <a:r>
              <a:rPr lang="zh-CN" sz="9670" b="1">
                <a:solidFill>
                  <a:srgbClr val="262626"/>
                </a:solidFill>
              </a:rPr>
              <a:t>4</a:t>
            </a:r>
            <a:endParaRPr sz="9670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81" name="Google Shape;681;p40"/>
          <p:cNvCxnSpPr/>
          <p:nvPr/>
        </p:nvCxnSpPr>
        <p:spPr>
          <a:xfrm>
            <a:off x="6592336" y="3463785"/>
            <a:ext cx="39282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682" name="Google Shape;682;p40"/>
          <p:cNvSpPr txBox="1"/>
          <p:nvPr/>
        </p:nvSpPr>
        <p:spPr>
          <a:xfrm>
            <a:off x="3206643" y="3804608"/>
            <a:ext cx="328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PART</a:t>
            </a:r>
            <a:endParaRPr sz="2655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3" name="Google Shape;683;p40"/>
          <p:cNvSpPr/>
          <p:nvPr/>
        </p:nvSpPr>
        <p:spPr>
          <a:xfrm>
            <a:off x="5753125" y="2642725"/>
            <a:ext cx="63360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dirty="0">
                <a:solidFill>
                  <a:schemeClr val="dk1"/>
                </a:solidFill>
              </a:rPr>
              <a:t>     Writing </a:t>
            </a:r>
            <a:r>
              <a:rPr lang="en-US" altLang="zh-CN" sz="4800" dirty="0">
                <a:solidFill>
                  <a:schemeClr val="dk1"/>
                </a:solidFill>
              </a:rPr>
              <a:t>S</a:t>
            </a:r>
            <a:r>
              <a:rPr lang="zh-CN" sz="4800" dirty="0">
                <a:solidFill>
                  <a:schemeClr val="dk1"/>
                </a:solidFill>
              </a:rPr>
              <a:t>kills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"/>
          <p:cNvSpPr txBox="1"/>
          <p:nvPr/>
        </p:nvSpPr>
        <p:spPr>
          <a:xfrm>
            <a:off x="4080395" y="610872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Data Analysis</a:t>
            </a:r>
            <a:endParaRPr sz="32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90" name="Google Shape;690;p41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691" name="Google Shape;691;p41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2" name="Google Shape;692;p41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3" name="Google Shape;693;p41"/>
          <p:cNvSpPr txBox="1"/>
          <p:nvPr/>
        </p:nvSpPr>
        <p:spPr>
          <a:xfrm>
            <a:off x="3425025" y="1153300"/>
            <a:ext cx="60021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rPr>
              <a:t>A good title helps a lot</a:t>
            </a:r>
            <a:endParaRPr sz="3600">
              <a:latin typeface="Alfa Slab One" panose="00000500000000000000"/>
              <a:ea typeface="Alfa Slab One" panose="00000500000000000000"/>
              <a:cs typeface="Alfa Slab One" panose="00000500000000000000"/>
              <a:sym typeface="Alfa Slab One" panose="00000500000000000000"/>
            </a:endParaRPr>
          </a:p>
        </p:txBody>
      </p:sp>
      <p:pic>
        <p:nvPicPr>
          <p:cNvPr id="694" name="Google Shape;694;p41"/>
          <p:cNvPicPr preferRelativeResize="0"/>
          <p:nvPr/>
        </p:nvPicPr>
        <p:blipFill rotWithShape="1">
          <a:blip r:embed="rId1" cstate="email"/>
          <a:srcRect t="-5809"/>
          <a:stretch>
            <a:fillRect/>
          </a:stretch>
        </p:blipFill>
        <p:spPr>
          <a:xfrm>
            <a:off x="1573650" y="395675"/>
            <a:ext cx="1733750" cy="1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1"/>
          <p:cNvPicPr preferRelativeResize="0"/>
          <p:nvPr/>
        </p:nvPicPr>
        <p:blipFill>
          <a:blip r:embed="rId2" cstate="email"/>
          <a:stretch>
            <a:fillRect/>
          </a:stretch>
        </p:blipFill>
        <p:spPr>
          <a:xfrm>
            <a:off x="474575" y="1970225"/>
            <a:ext cx="5585075" cy="36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1"/>
          <p:cNvPicPr preferRelativeResize="0"/>
          <p:nvPr/>
        </p:nvPicPr>
        <p:blipFill>
          <a:blip r:embed="rId3" cstate="email"/>
          <a:stretch>
            <a:fillRect/>
          </a:stretch>
        </p:blipFill>
        <p:spPr>
          <a:xfrm>
            <a:off x="5942000" y="1970225"/>
            <a:ext cx="5705854" cy="3768873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1"/>
          <p:cNvSpPr txBox="1"/>
          <p:nvPr/>
        </p:nvSpPr>
        <p:spPr>
          <a:xfrm>
            <a:off x="2558500" y="5654950"/>
            <a:ext cx="84276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- Majority length of titles [10,30]</a:t>
            </a:r>
            <a:endParaRPr sz="3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- Length around  20 gain more favorites and thumbs. </a:t>
            </a:r>
            <a:endParaRPr sz="30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8" name="Google Shape;698;p41"/>
          <p:cNvSpPr txBox="1"/>
          <p:nvPr/>
        </p:nvSpPr>
        <p:spPr>
          <a:xfrm>
            <a:off x="2844200" y="6339675"/>
            <a:ext cx="7655400" cy="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42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989275" y="2102550"/>
            <a:ext cx="3307751" cy="310007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2"/>
          <p:cNvSpPr txBox="1"/>
          <p:nvPr/>
        </p:nvSpPr>
        <p:spPr>
          <a:xfrm>
            <a:off x="842275" y="5293125"/>
            <a:ext cx="42489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- News</a:t>
            </a:r>
            <a:r>
              <a:rPr lang="zh-CN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articles - </a:t>
            </a:r>
            <a:r>
              <a:rPr lang="zh-CN" sz="2400">
                <a:solidFill>
                  <a:srgbClr val="FFFFFF"/>
                </a:solidFill>
                <a:highlight>
                  <a:srgbClr val="FF0000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information</a:t>
            </a:r>
            <a:endParaRPr sz="2400">
              <a:solidFill>
                <a:srgbClr val="FFFFFF"/>
              </a:solidFill>
              <a:highlight>
                <a:srgbClr val="FF0000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- Long title less 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9" name="Google Shape;709;p42"/>
          <p:cNvSpPr txBox="1"/>
          <p:nvPr/>
        </p:nvSpPr>
        <p:spPr>
          <a:xfrm>
            <a:off x="6823625" y="5537825"/>
            <a:ext cx="5133600" cy="1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-</a:t>
            </a:r>
            <a:r>
              <a:rPr lang="zh-CN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Practical articles - </a:t>
            </a:r>
            <a:r>
              <a:rPr lang="zh-CN" sz="2400">
                <a:solidFill>
                  <a:srgbClr val="FFFFFF"/>
                </a:solidFill>
                <a:highlight>
                  <a:srgbClr val="FF0000"/>
                </a:highligh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skills and opinions</a:t>
            </a:r>
            <a:endParaRPr sz="2400">
              <a:solidFill>
                <a:srgbClr val="FFFFFF"/>
              </a:solidFill>
              <a:highlight>
                <a:srgbClr val="FF0000"/>
              </a:highligh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- Suitable  title more</a:t>
            </a: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10" name="Google Shape;710;p42"/>
          <p:cNvPicPr preferRelativeResize="0"/>
          <p:nvPr/>
        </p:nvPicPr>
        <p:blipFill>
          <a:blip r:embed="rId2" cstate="email"/>
          <a:stretch>
            <a:fillRect/>
          </a:stretch>
        </p:blipFill>
        <p:spPr>
          <a:xfrm>
            <a:off x="9611200" y="6034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2"/>
          <p:cNvPicPr preferRelativeResize="0"/>
          <p:nvPr/>
        </p:nvPicPr>
        <p:blipFill>
          <a:blip r:embed="rId2" cstate="email"/>
          <a:stretch>
            <a:fillRect/>
          </a:stretch>
        </p:blipFill>
        <p:spPr>
          <a:xfrm>
            <a:off x="2955275" y="5868125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2"/>
          <p:cNvPicPr preferRelativeResize="0"/>
          <p:nvPr/>
        </p:nvPicPr>
        <p:blipFill>
          <a:blip r:embed="rId3" cstate="email"/>
          <a:stretch>
            <a:fillRect/>
          </a:stretch>
        </p:blipFill>
        <p:spPr>
          <a:xfrm>
            <a:off x="989275" y="198202"/>
            <a:ext cx="3307749" cy="18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2"/>
          <p:cNvPicPr preferRelativeResize="0"/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7267200" y="204525"/>
            <a:ext cx="3439499" cy="52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2"/>
          <p:cNvPicPr preferRelativeResize="0"/>
          <p:nvPr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4961100" y="1677645"/>
            <a:ext cx="1642025" cy="13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/>
          <p:nvPr/>
        </p:nvSpPr>
        <p:spPr>
          <a:xfrm>
            <a:off x="4080395" y="513336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Data Analysis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21" name="Google Shape;721;p43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722" name="Google Shape;722;p43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43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4" name="Google Shape;724;p43"/>
          <p:cNvSpPr txBox="1"/>
          <p:nvPr/>
        </p:nvSpPr>
        <p:spPr>
          <a:xfrm>
            <a:off x="1953988" y="5575000"/>
            <a:ext cx="8576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-"/>
            </a:pPr>
            <a:r>
              <a:rPr lang="zh-CN" sz="3600">
                <a:solidFill>
                  <a:schemeClr val="dk1"/>
                </a:solidFill>
              </a:rPr>
              <a:t>Punctuation of titles can be diversified.</a:t>
            </a:r>
            <a:endParaRPr sz="2400" b="1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725" name="Google Shape;725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14300" y="1147125"/>
            <a:ext cx="8855776" cy="44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3"/>
          <p:cNvPicPr preferRelativeResize="0"/>
          <p:nvPr/>
        </p:nvPicPr>
        <p:blipFill>
          <a:blip r:embed="rId2" cstate="email"/>
          <a:stretch>
            <a:fillRect/>
          </a:stretch>
        </p:blipFill>
        <p:spPr>
          <a:xfrm>
            <a:off x="9672675" y="2884625"/>
            <a:ext cx="1830125" cy="18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3"/>
          <p:cNvPicPr preferRelativeResize="0"/>
          <p:nvPr/>
        </p:nvPicPr>
        <p:blipFill>
          <a:blip r:embed="rId3" cstate="email"/>
          <a:stretch>
            <a:fillRect/>
          </a:stretch>
        </p:blipFill>
        <p:spPr>
          <a:xfrm>
            <a:off x="617700" y="2884625"/>
            <a:ext cx="1981175" cy="19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-12072"/>
            <a:ext cx="12191999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1924600" y="2050600"/>
            <a:ext cx="3697500" cy="26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1104266" y="1696356"/>
            <a:ext cx="3901649" cy="3395717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7198977" y="1818020"/>
            <a:ext cx="3942534" cy="5839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7707349" y="1841925"/>
            <a:ext cx="30630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>
                <a:solidFill>
                  <a:srgbClr val="595959"/>
                </a:solidFill>
              </a:rPr>
              <a:t>BACKGROUND</a:t>
            </a:r>
            <a:endParaRPr sz="2655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6393606" y="1830875"/>
            <a:ext cx="677160" cy="55829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>
                <a:solidFill>
                  <a:schemeClr val="l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1</a:t>
            </a:r>
            <a:endParaRPr sz="2655">
              <a:solidFill>
                <a:schemeClr val="lt1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7198977" y="2750937"/>
            <a:ext cx="3942534" cy="5839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7707349" y="2774825"/>
            <a:ext cx="3337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>
                <a:solidFill>
                  <a:srgbClr val="595959"/>
                </a:solidFill>
              </a:rPr>
              <a:t>WHY？</a:t>
            </a:r>
            <a:endParaRPr sz="2655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6393606" y="2763793"/>
            <a:ext cx="677160" cy="55829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>
                <a:solidFill>
                  <a:schemeClr val="l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2</a:t>
            </a:r>
            <a:endParaRPr sz="2655">
              <a:solidFill>
                <a:schemeClr val="lt1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7198977" y="3685580"/>
            <a:ext cx="3942534" cy="5839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707349" y="3709475"/>
            <a:ext cx="29784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zh-CN" sz="2655">
                <a:solidFill>
                  <a:srgbClr val="595959"/>
                </a:solidFill>
              </a:rPr>
              <a:t>WHAT?</a:t>
            </a:r>
            <a:endParaRPr sz="2655">
              <a:solidFill>
                <a:srgbClr val="595959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6393606" y="3698435"/>
            <a:ext cx="677160" cy="55829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>
                <a:solidFill>
                  <a:schemeClr val="l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3</a:t>
            </a:r>
            <a:endParaRPr sz="2655">
              <a:solidFill>
                <a:schemeClr val="lt1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7198977" y="4636396"/>
            <a:ext cx="3942534" cy="5839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7707349" y="4660300"/>
            <a:ext cx="29784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2655">
                <a:solidFill>
                  <a:srgbClr val="595959"/>
                </a:solidFill>
              </a:rPr>
              <a:t>HOW?</a:t>
            </a:r>
            <a:endParaRPr sz="2655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393606" y="4649251"/>
            <a:ext cx="677160" cy="55829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>
                <a:solidFill>
                  <a:schemeClr val="l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4</a:t>
            </a:r>
            <a:endParaRPr sz="2655">
              <a:solidFill>
                <a:schemeClr val="lt1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377899" y="2496875"/>
            <a:ext cx="27909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 cap="none">
                <a:solidFill>
                  <a:schemeClr val="l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rPr>
              <a:t>CONTENTS</a:t>
            </a:r>
            <a:endParaRPr sz="3600" b="1" cap="none">
              <a:solidFill>
                <a:schemeClr val="lt1"/>
              </a:solidFill>
              <a:latin typeface="Source Sans Pro" panose="020B0503030403020204"/>
              <a:ea typeface="Source Sans Pro" panose="020B0503030403020204"/>
              <a:cs typeface="Source Sans Pro" panose="020B0503030403020204"/>
              <a:sym typeface="Source Sans Pro" panose="020B0503030403020204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6393643" y="5600085"/>
            <a:ext cx="677100" cy="558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>
                <a:solidFill>
                  <a:schemeClr val="l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5</a:t>
            </a:r>
            <a:endParaRPr sz="2655">
              <a:solidFill>
                <a:schemeClr val="lt1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7225252" y="5587221"/>
            <a:ext cx="3942600" cy="58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707349" y="5587225"/>
            <a:ext cx="29784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CN" sz="2655" dirty="0">
                <a:solidFill>
                  <a:srgbClr val="595959"/>
                </a:solidFill>
              </a:rPr>
              <a:t>SUMMARY</a:t>
            </a:r>
            <a:endParaRPr sz="1800" dirty="0">
              <a:solidFill>
                <a:srgbClr val="565656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55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99550" y="1743000"/>
            <a:ext cx="8921750" cy="44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4"/>
          <p:cNvSpPr txBox="1"/>
          <p:nvPr/>
        </p:nvSpPr>
        <p:spPr>
          <a:xfrm>
            <a:off x="4080395" y="463803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Data Analysis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35" name="Google Shape;735;p44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736" name="Google Shape;736;p44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" name="Google Shape;737;p44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8" name="Google Shape;738;p44"/>
          <p:cNvSpPr txBox="1"/>
          <p:nvPr/>
        </p:nvSpPr>
        <p:spPr>
          <a:xfrm>
            <a:off x="1456050" y="999600"/>
            <a:ext cx="98094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/>
              <a:t>Whether you would gain more attractions?</a:t>
            </a:r>
            <a:endParaRPr sz="3600" b="1"/>
          </a:p>
        </p:txBody>
      </p:sp>
      <p:sp>
        <p:nvSpPr>
          <p:cNvPr id="739" name="Google Shape;739;p44"/>
          <p:cNvSpPr txBox="1"/>
          <p:nvPr/>
        </p:nvSpPr>
        <p:spPr>
          <a:xfrm>
            <a:off x="2173325" y="5990375"/>
            <a:ext cx="90039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- It depends, but </a:t>
            </a:r>
            <a:r>
              <a:rPr lang="zh-CN" sz="3600" b="1">
                <a:highlight>
                  <a:srgbClr val="FF0000"/>
                </a:highlight>
              </a:rPr>
              <a:t> </a:t>
            </a:r>
            <a:r>
              <a:rPr lang="zh-CN" sz="3600" b="1">
                <a:solidFill>
                  <a:srgbClr val="FFFFFF"/>
                </a:solidFill>
                <a:highlight>
                  <a:srgbClr val="FF0000"/>
                </a:highlight>
              </a:rPr>
              <a:t>NOT </a:t>
            </a:r>
            <a:r>
              <a:rPr lang="zh-CN" sz="3600"/>
              <a:t> in this website.</a:t>
            </a:r>
            <a:endParaRPr sz="3600"/>
          </a:p>
        </p:txBody>
      </p:sp>
      <p:pic>
        <p:nvPicPr>
          <p:cNvPr id="740" name="Google Shape;740;p44"/>
          <p:cNvPicPr preferRelativeResize="0"/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9420050" y="2554213"/>
            <a:ext cx="2492500" cy="26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5"/>
          <p:cNvSpPr txBox="1"/>
          <p:nvPr/>
        </p:nvSpPr>
        <p:spPr>
          <a:xfrm>
            <a:off x="4124520" y="461289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Data Analysis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7" name="Google Shape;747;p45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748" name="Google Shape;748;p45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9" name="Google Shape;749;p45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50" name="Google Shape;750;p45"/>
          <p:cNvSpPr txBox="1"/>
          <p:nvPr/>
        </p:nvSpPr>
        <p:spPr>
          <a:xfrm>
            <a:off x="977675" y="5828900"/>
            <a:ext cx="100368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rgbClr val="FFFFFF"/>
                </a:solidFill>
                <a:highlight>
                  <a:srgbClr val="FF0000"/>
                </a:highlight>
              </a:rPr>
              <a:t>Quarter 3 </a:t>
            </a:r>
            <a:r>
              <a:rPr lang="zh-CN" sz="3600" b="1"/>
              <a:t> ranks the top 5 times in 6 years.</a:t>
            </a:r>
            <a:endParaRPr sz="3600" b="1"/>
          </a:p>
        </p:txBody>
      </p:sp>
      <p:pic>
        <p:nvPicPr>
          <p:cNvPr id="751" name="Google Shape;751;p45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2918588" y="1775575"/>
            <a:ext cx="6354874" cy="40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5"/>
          <p:cNvSpPr txBox="1"/>
          <p:nvPr/>
        </p:nvSpPr>
        <p:spPr>
          <a:xfrm>
            <a:off x="2443500" y="909625"/>
            <a:ext cx="83742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latin typeface="Alfa Slab One" panose="00000500000000000000"/>
                <a:ea typeface="Alfa Slab One" panose="00000500000000000000"/>
                <a:cs typeface="Alfa Slab One" panose="00000500000000000000"/>
                <a:sym typeface="Alfa Slab One" panose="00000500000000000000"/>
              </a:rPr>
              <a:t>A good timing is also important</a:t>
            </a:r>
            <a:endParaRPr sz="3600">
              <a:latin typeface="Alfa Slab One" panose="00000500000000000000"/>
              <a:ea typeface="Alfa Slab One" panose="00000500000000000000"/>
              <a:cs typeface="Alfa Slab One" panose="00000500000000000000"/>
              <a:sym typeface="Alfa Slab One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6"/>
          <p:cNvSpPr txBox="1"/>
          <p:nvPr/>
        </p:nvSpPr>
        <p:spPr>
          <a:xfrm>
            <a:off x="4080395" y="525144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Data Analysis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59" name="Google Shape;759;p46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760" name="Google Shape;760;p46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" name="Google Shape;761;p46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62" name="Google Shape;762;p46"/>
          <p:cNvSpPr txBox="1"/>
          <p:nvPr/>
        </p:nvSpPr>
        <p:spPr>
          <a:xfrm>
            <a:off x="1049825" y="1079775"/>
            <a:ext cx="10183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sz="2400" b="1"/>
              <a:t>Grow rapidly from 2016 and reach its </a:t>
            </a:r>
            <a:r>
              <a:rPr lang="zh-CN" sz="2400" b="1">
                <a:solidFill>
                  <a:srgbClr val="FFFFFF"/>
                </a:solidFill>
                <a:highlight>
                  <a:srgbClr val="FF0000"/>
                </a:highlight>
              </a:rPr>
              <a:t>peak</a:t>
            </a:r>
            <a:r>
              <a:rPr lang="zh-CN" sz="2400" b="1"/>
              <a:t> at quarter 3 in 2017 </a:t>
            </a:r>
            <a:endParaRPr sz="2400" b="1"/>
          </a:p>
        </p:txBody>
      </p:sp>
      <p:pic>
        <p:nvPicPr>
          <p:cNvPr id="763" name="Google Shape;763;p46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958700" y="1737325"/>
            <a:ext cx="10274625" cy="48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46"/>
          <p:cNvSpPr/>
          <p:nvPr/>
        </p:nvSpPr>
        <p:spPr>
          <a:xfrm flipH="1">
            <a:off x="7514251" y="4900125"/>
            <a:ext cx="114600" cy="117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65" name="Google Shape;765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16325" y="4287900"/>
            <a:ext cx="8926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7"/>
          <p:cNvSpPr txBox="1"/>
          <p:nvPr/>
        </p:nvSpPr>
        <p:spPr>
          <a:xfrm>
            <a:off x="2113250" y="4646875"/>
            <a:ext cx="8107200" cy="1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33333"/>
                </a:solidFill>
                <a:highlight>
                  <a:srgbClr val="FFFF00"/>
                </a:highlight>
              </a:rPr>
              <a:t>2016年7月</a:t>
            </a:r>
            <a:r>
              <a:rPr lang="zh-CN" sz="1800">
                <a:solidFill>
                  <a:srgbClr val="333333"/>
                </a:solidFill>
                <a:highlight>
                  <a:srgbClr val="FFFFFF"/>
                </a:highlight>
              </a:rPr>
              <a:t>，荣获</a:t>
            </a:r>
            <a:r>
              <a:rPr lang="zh-CN" sz="1800">
                <a:solidFill>
                  <a:srgbClr val="333333"/>
                </a:solidFill>
                <a:highlight>
                  <a:srgbClr val="FFFF00"/>
                </a:highlight>
              </a:rPr>
              <a:t>腾讯</a:t>
            </a:r>
            <a:r>
              <a:rPr lang="zh-CN" sz="1800">
                <a:solidFill>
                  <a:srgbClr val="333333"/>
                </a:solidFill>
                <a:highlight>
                  <a:srgbClr val="FFFFFF"/>
                </a:highlight>
              </a:rPr>
              <a:t>课堂“TOP计划”首批认证机构，并与腾讯课堂就IT互联网-互联网产品、运营领域</a:t>
            </a:r>
            <a:r>
              <a:rPr lang="zh-CN" sz="1800">
                <a:solidFill>
                  <a:srgbClr val="333333"/>
                </a:solidFill>
                <a:highlight>
                  <a:srgbClr val="FFFF00"/>
                </a:highlight>
              </a:rPr>
              <a:t>达成战略合作</a:t>
            </a:r>
            <a:r>
              <a:rPr lang="zh-CN" sz="1800">
                <a:solidFill>
                  <a:srgbClr val="333333"/>
                </a:solidFill>
                <a:highlight>
                  <a:srgbClr val="FFFFFF"/>
                </a:highlight>
              </a:rPr>
              <a:t>，联合</a:t>
            </a:r>
            <a:r>
              <a:rPr lang="zh-CN" sz="1800">
                <a:solidFill>
                  <a:srgbClr val="333333"/>
                </a:solidFill>
                <a:highlight>
                  <a:srgbClr val="FFFF00"/>
                </a:highlight>
              </a:rPr>
              <a:t>推出“腾讯课堂产品学院”</a:t>
            </a:r>
            <a:r>
              <a:rPr lang="zh-CN" sz="1800">
                <a:solidFill>
                  <a:srgbClr val="333333"/>
                </a:solidFill>
                <a:highlight>
                  <a:srgbClr val="FFFFFF"/>
                </a:highlight>
              </a:rPr>
              <a:t>，强强联合，共同在互联网产品、运营领域拓展更多更优质的教学内容及创新教学模式。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772" name="Google Shape;772;p47"/>
          <p:cNvSpPr txBox="1"/>
          <p:nvPr/>
        </p:nvSpPr>
        <p:spPr>
          <a:xfrm>
            <a:off x="4080395" y="562104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Data Analysis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73" name="Google Shape;773;p47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774" name="Google Shape;774;p47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5" name="Google Shape;775;p47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776" name="Google Shape;776;p47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3045762" y="2393750"/>
            <a:ext cx="6100451" cy="21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7"/>
          <p:cNvPicPr preferRelativeResize="0"/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7952800" y="1249327"/>
            <a:ext cx="804400" cy="108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7"/>
          <p:cNvPicPr preferRelativeResize="0"/>
          <p:nvPr/>
        </p:nvPicPr>
        <p:blipFill>
          <a:blip r:embed="rId3" cstate="email"/>
          <a:stretch>
            <a:fillRect/>
          </a:stretch>
        </p:blipFill>
        <p:spPr>
          <a:xfrm>
            <a:off x="5193402" y="6028977"/>
            <a:ext cx="1805175" cy="6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7"/>
          <p:cNvSpPr txBox="1"/>
          <p:nvPr/>
        </p:nvSpPr>
        <p:spPr>
          <a:xfrm>
            <a:off x="3505663" y="1218663"/>
            <a:ext cx="5180700" cy="1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zh-CN" sz="2400" b="1">
                <a:solidFill>
                  <a:schemeClr val="dk1"/>
                </a:solidFill>
              </a:rPr>
              <a:t>Enterprise Financing </a:t>
            </a: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zh-CN" sz="2400" b="1">
                <a:solidFill>
                  <a:schemeClr val="dk1"/>
                </a:solidFill>
              </a:rPr>
              <a:t>Cooperative Partnership</a:t>
            </a:r>
            <a:endParaRPr sz="3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8"/>
          <p:cNvSpPr txBox="1"/>
          <p:nvPr/>
        </p:nvSpPr>
        <p:spPr>
          <a:xfrm>
            <a:off x="4080395" y="610872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Data Analysis</a:t>
            </a:r>
            <a:endParaRPr sz="32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86" name="Google Shape;786;p48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787" name="Google Shape;787;p48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8" name="Google Shape;788;p48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89" name="Google Shape;789;p48"/>
          <p:cNvSpPr txBox="1"/>
          <p:nvPr/>
        </p:nvSpPr>
        <p:spPr>
          <a:xfrm>
            <a:off x="1065900" y="5858050"/>
            <a:ext cx="118731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chemeClr val="dk1"/>
                </a:solidFill>
              </a:rPr>
              <a:t>The number of published articles has </a:t>
            </a:r>
            <a:r>
              <a:rPr lang="zh-CN" sz="2400" b="1">
                <a:solidFill>
                  <a:srgbClr val="FFFFFF"/>
                </a:solidFill>
                <a:highlight>
                  <a:srgbClr val="FF0000"/>
                </a:highlight>
              </a:rPr>
              <a:t>increased </a:t>
            </a:r>
            <a:r>
              <a:rPr lang="zh-CN" sz="2400" b="1">
                <a:solidFill>
                  <a:schemeClr val="dk1"/>
                </a:solidFill>
              </a:rPr>
              <a:t> and </a:t>
            </a:r>
            <a:r>
              <a:rPr lang="zh-CN" sz="2400" b="1">
                <a:solidFill>
                  <a:srgbClr val="FFFFFF"/>
                </a:solidFill>
                <a:highlight>
                  <a:srgbClr val="FF0000"/>
                </a:highlight>
              </a:rPr>
              <a:t>stabilized </a:t>
            </a:r>
            <a:r>
              <a:rPr lang="zh-CN" sz="2400" b="1">
                <a:solidFill>
                  <a:schemeClr val="dk1"/>
                </a:solidFill>
              </a:rPr>
              <a:t>.</a:t>
            </a:r>
            <a:endParaRPr sz="3000" b="1"/>
          </a:p>
        </p:txBody>
      </p:sp>
      <p:pic>
        <p:nvPicPr>
          <p:cNvPr id="790" name="Google Shape;790;p48"/>
          <p:cNvPicPr preferRelativeResize="0"/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1245725" y="1229188"/>
            <a:ext cx="9700550" cy="44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1" y="-24147"/>
            <a:ext cx="12191999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49"/>
          <p:cNvSpPr txBox="1"/>
          <p:nvPr/>
        </p:nvSpPr>
        <p:spPr>
          <a:xfrm>
            <a:off x="3946820" y="2406313"/>
            <a:ext cx="18063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70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</a:t>
            </a:r>
            <a:r>
              <a:rPr lang="zh-CN" sz="9670" b="1">
                <a:solidFill>
                  <a:srgbClr val="262626"/>
                </a:solidFill>
              </a:rPr>
              <a:t>5</a:t>
            </a:r>
            <a:endParaRPr sz="9670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798" name="Google Shape;798;p49"/>
          <p:cNvCxnSpPr/>
          <p:nvPr/>
        </p:nvCxnSpPr>
        <p:spPr>
          <a:xfrm>
            <a:off x="6493143" y="4682985"/>
            <a:ext cx="39282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799" name="Google Shape;799;p49"/>
          <p:cNvSpPr txBox="1"/>
          <p:nvPr/>
        </p:nvSpPr>
        <p:spPr>
          <a:xfrm>
            <a:off x="3206643" y="3804608"/>
            <a:ext cx="328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PART</a:t>
            </a:r>
            <a:endParaRPr sz="2655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00" name="Google Shape;800;p49"/>
          <p:cNvSpPr/>
          <p:nvPr/>
        </p:nvSpPr>
        <p:spPr>
          <a:xfrm>
            <a:off x="6263152" y="2406313"/>
            <a:ext cx="4915500" cy="3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dirty="0">
                <a:solidFill>
                  <a:srgbClr val="262626"/>
                </a:solidFill>
              </a:rPr>
              <a:t>Data Analysis </a:t>
            </a:r>
            <a:endParaRPr sz="4800" dirty="0">
              <a:solidFill>
                <a:srgbClr val="26262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dirty="0">
                <a:solidFill>
                  <a:srgbClr val="262626"/>
                </a:solidFill>
              </a:rPr>
              <a:t>of articles in 12 different sections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1"/>
          <p:cNvSpPr txBox="1"/>
          <p:nvPr/>
        </p:nvSpPr>
        <p:spPr>
          <a:xfrm>
            <a:off x="4080395" y="549912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Data Analysis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19" name="Google Shape;819;p51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820" name="Google Shape;820;p51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51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26" name="Picture 2" descr="https://lh5.googleusercontent.com/zHtCHurRF8UVqOy5DdwWeK5D_6pIbfXt9DESFNxgelVDC1myxQrMQoJOJsSHDihaZHhyistHyNXU7Qb7Q0FFKyeskdVe34Dp4WPApefCgiLj1OY-hLEof-llppjJEBH7ccl2uQgLJAQ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462066" y="1640200"/>
            <a:ext cx="7829446" cy="42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pkPU00NdaYuOtgW3L7J3lT7XN2afQWi0eo81rXTi1Lgq7_cANOPNDzVOeWWD9IhxGwIxQvZW-jDO-DXU86Qbyj0D4KmE620TAvRcabKx1RnA4yasrzfQYFJ03-mjvDdmFrLPYFOpl_c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884491" y="851872"/>
            <a:ext cx="2071168" cy="278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qkBiT6xunpdQYpLBCy-bQiLcAs7C3LLXhGX4HPUnIyDz1OXr9ghz5TGl2pXSNNg6M-_wnkxLqFv63OtRK3FzwLT0RqkWFo_PnHozIZZ3WL8MS1WHF7T0milKHjvA4ozSSt5CKy6otXo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884491" y="3632200"/>
            <a:ext cx="16383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4"/>
          <p:cNvSpPr txBox="1"/>
          <p:nvPr/>
        </p:nvSpPr>
        <p:spPr>
          <a:xfrm>
            <a:off x="4080395" y="549912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Data Analysis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56" name="Google Shape;856;p54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857" name="Google Shape;857;p54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8" name="Google Shape;858;p54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59" name="Google Shape;859;p54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962591" y="1233151"/>
            <a:ext cx="10266876" cy="4879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2"/>
          <p:cNvSpPr txBox="1"/>
          <p:nvPr/>
        </p:nvSpPr>
        <p:spPr>
          <a:xfrm>
            <a:off x="4080395" y="549912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Data Analysis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30" name="Google Shape;830;p52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831" name="Google Shape;831;p52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2" name="Google Shape;832;p52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33" name="Google Shape;833;p52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260620" y="1539713"/>
            <a:ext cx="4063704" cy="275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2"/>
          <p:cNvPicPr preferRelativeResize="0"/>
          <p:nvPr/>
        </p:nvPicPr>
        <p:blipFill>
          <a:blip r:embed="rId2" cstate="email"/>
          <a:stretch>
            <a:fillRect/>
          </a:stretch>
        </p:blipFill>
        <p:spPr>
          <a:xfrm>
            <a:off x="4324325" y="1509474"/>
            <a:ext cx="3743100" cy="28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2"/>
          <p:cNvPicPr preferRelativeResize="0"/>
          <p:nvPr/>
        </p:nvPicPr>
        <p:blipFill>
          <a:blip r:embed="rId3" cstate="email"/>
          <a:stretch>
            <a:fillRect/>
          </a:stretch>
        </p:blipFill>
        <p:spPr>
          <a:xfrm>
            <a:off x="8207941" y="1617825"/>
            <a:ext cx="3778084" cy="25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2"/>
          <p:cNvPicPr preferRelativeResize="0"/>
          <p:nvPr/>
        </p:nvPicPr>
        <p:blipFill>
          <a:blip r:embed="rId4" cstate="email"/>
          <a:stretch>
            <a:fillRect/>
          </a:stretch>
        </p:blipFill>
        <p:spPr>
          <a:xfrm>
            <a:off x="1080188" y="4824825"/>
            <a:ext cx="10231377" cy="15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52"/>
          <p:cNvSpPr txBox="1"/>
          <p:nvPr/>
        </p:nvSpPr>
        <p:spPr>
          <a:xfrm>
            <a:off x="5922625" y="693525"/>
            <a:ext cx="79893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3"/>
          <p:cNvSpPr txBox="1"/>
          <p:nvPr/>
        </p:nvSpPr>
        <p:spPr>
          <a:xfrm>
            <a:off x="4080395" y="562104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Data Analysis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44" name="Google Shape;844;p53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845" name="Google Shape;845;p53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6" name="Google Shape;846;p53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47" name="Google Shape;847;p53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842286" y="3029447"/>
            <a:ext cx="4433113" cy="272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3"/>
          <p:cNvPicPr preferRelativeResize="0"/>
          <p:nvPr/>
        </p:nvPicPr>
        <p:blipFill>
          <a:blip r:embed="rId2" cstate="email"/>
          <a:stretch>
            <a:fillRect/>
          </a:stretch>
        </p:blipFill>
        <p:spPr>
          <a:xfrm>
            <a:off x="842275" y="1526213"/>
            <a:ext cx="4433125" cy="10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3"/>
          <p:cNvPicPr preferRelativeResize="0"/>
          <p:nvPr/>
        </p:nvPicPr>
        <p:blipFill>
          <a:blip r:embed="rId3" cstate="email"/>
          <a:stretch>
            <a:fillRect/>
          </a:stretch>
        </p:blipFill>
        <p:spPr>
          <a:xfrm>
            <a:off x="5594581" y="2227538"/>
            <a:ext cx="6056596" cy="2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-24147"/>
            <a:ext cx="12192000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3946820" y="2406313"/>
            <a:ext cx="1806244" cy="1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70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01</a:t>
            </a:r>
            <a:endParaRPr sz="9670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7" name="Google Shape;127;p18"/>
          <p:cNvCxnSpPr/>
          <p:nvPr/>
        </p:nvCxnSpPr>
        <p:spPr>
          <a:xfrm>
            <a:off x="6592336" y="3463785"/>
            <a:ext cx="392827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28" name="Google Shape;128;p18"/>
          <p:cNvSpPr txBox="1"/>
          <p:nvPr/>
        </p:nvSpPr>
        <p:spPr>
          <a:xfrm>
            <a:off x="1930943" y="3839133"/>
            <a:ext cx="328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PART</a:t>
            </a:r>
            <a:endParaRPr sz="2655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6804757" y="2641092"/>
            <a:ext cx="42364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262626"/>
                </a:solidFill>
              </a:rPr>
              <a:t>Background</a:t>
            </a:r>
            <a:endParaRPr lang="zh-CN" sz="480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1" y="-24147"/>
            <a:ext cx="12191999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0"/>
          <p:cNvSpPr txBox="1"/>
          <p:nvPr/>
        </p:nvSpPr>
        <p:spPr>
          <a:xfrm>
            <a:off x="3843870" y="2316588"/>
            <a:ext cx="18063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70" b="1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</a:t>
            </a:r>
            <a:r>
              <a:rPr lang="en-US" altLang="zh-CN" sz="9670" b="1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6</a:t>
            </a:r>
            <a:endParaRPr sz="9670" b="1" dirty="0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81" name="Google Shape;681;p40"/>
          <p:cNvCxnSpPr/>
          <p:nvPr/>
        </p:nvCxnSpPr>
        <p:spPr>
          <a:xfrm>
            <a:off x="6592336" y="3463785"/>
            <a:ext cx="39282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682" name="Google Shape;682;p40"/>
          <p:cNvSpPr txBox="1"/>
          <p:nvPr/>
        </p:nvSpPr>
        <p:spPr>
          <a:xfrm>
            <a:off x="3206643" y="3804608"/>
            <a:ext cx="328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PART</a:t>
            </a:r>
            <a:endParaRPr sz="2655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3" name="Google Shape;683;p40"/>
          <p:cNvSpPr/>
          <p:nvPr/>
        </p:nvSpPr>
        <p:spPr>
          <a:xfrm>
            <a:off x="6493143" y="2672926"/>
            <a:ext cx="63360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dirty="0">
                <a:solidFill>
                  <a:schemeClr val="dk1"/>
                </a:solidFill>
              </a:rPr>
              <a:t>SUMMARY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5"/>
          <p:cNvSpPr txBox="1"/>
          <p:nvPr/>
        </p:nvSpPr>
        <p:spPr>
          <a:xfrm>
            <a:off x="4080395" y="513772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SUMMARY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66" name="Google Shape;866;p55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867" name="Google Shape;867;p55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8" name="Google Shape;868;p55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69" name="Google Shape;869;p55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215075" y="982672"/>
            <a:ext cx="6110566" cy="557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>
          <a:blip r:embed="rId2" cstate="email"/>
          <a:stretch>
            <a:fillRect/>
          </a:stretch>
        </p:blipFill>
        <p:spPr>
          <a:xfrm>
            <a:off x="6289000" y="1216975"/>
            <a:ext cx="5638825" cy="52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6"/>
          <p:cNvSpPr/>
          <p:nvPr/>
        </p:nvSpPr>
        <p:spPr>
          <a:xfrm>
            <a:off x="3957090" y="5653916"/>
            <a:ext cx="4376100" cy="7986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7" name="Google Shape;877;p56"/>
          <p:cNvSpPr txBox="1"/>
          <p:nvPr/>
        </p:nvSpPr>
        <p:spPr>
          <a:xfrm>
            <a:off x="4990740" y="5768985"/>
            <a:ext cx="23088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lt1"/>
                </a:solidFill>
              </a:rPr>
              <a:t>网易</a:t>
            </a:r>
            <a:endParaRPr dirty="0"/>
          </a:p>
        </p:txBody>
      </p:sp>
      <p:sp>
        <p:nvSpPr>
          <p:cNvPr id="897" name="Google Shape;897;p56"/>
          <p:cNvSpPr txBox="1"/>
          <p:nvPr/>
        </p:nvSpPr>
        <p:spPr>
          <a:xfrm>
            <a:off x="4080395" y="465004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dirty="0"/>
              <a:t>word cloud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98" name="Google Shape;898;p56"/>
          <p:cNvGrpSpPr/>
          <p:nvPr/>
        </p:nvGrpSpPr>
        <p:grpSpPr>
          <a:xfrm>
            <a:off x="842265" y="787066"/>
            <a:ext cx="10507500" cy="0"/>
            <a:chOff x="1028775" y="591989"/>
            <a:chExt cx="11086200" cy="0"/>
          </a:xfrm>
        </p:grpSpPr>
        <p:cxnSp>
          <p:nvCxnSpPr>
            <p:cNvPr id="899" name="Google Shape;899;p56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0" name="Google Shape;900;p56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01" name="Google Shape;901;p56"/>
          <p:cNvPicPr preferRelativeResize="0"/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2071465" y="1080741"/>
            <a:ext cx="7449465" cy="439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6" grpId="0" animBg="1"/>
      <p:bldP spid="87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7"/>
          <p:cNvSpPr txBox="1"/>
          <p:nvPr/>
        </p:nvSpPr>
        <p:spPr>
          <a:xfrm>
            <a:off x="4147370" y="202932"/>
            <a:ext cx="37431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BUG of </a:t>
            </a:r>
            <a:r>
              <a:rPr lang="en-US" altLang="zh-CN" sz="2400" dirty="0">
                <a:solidFill>
                  <a:srgbClr val="3F3F3F"/>
                </a:solidFill>
              </a:rPr>
              <a:t>W</a:t>
            </a:r>
            <a:r>
              <a:rPr lang="zh-CN" sz="2400" dirty="0">
                <a:solidFill>
                  <a:srgbClr val="3F3F3F"/>
                </a:solidFill>
              </a:rPr>
              <a:t>hat </a:t>
            </a:r>
            <a:r>
              <a:rPr lang="en-US" altLang="zh-CN" sz="2400" dirty="0">
                <a:solidFill>
                  <a:srgbClr val="3F3F3F"/>
                </a:solidFill>
              </a:rPr>
              <a:t>W</a:t>
            </a:r>
            <a:r>
              <a:rPr lang="zh-CN" sz="2400" dirty="0">
                <a:solidFill>
                  <a:srgbClr val="3F3F3F"/>
                </a:solidFill>
              </a:rPr>
              <a:t>e </a:t>
            </a:r>
            <a:r>
              <a:rPr lang="en-US" altLang="zh-CN" sz="2400" dirty="0">
                <a:solidFill>
                  <a:srgbClr val="3F3F3F"/>
                </a:solidFill>
              </a:rPr>
              <a:t>F</a:t>
            </a:r>
            <a:r>
              <a:rPr lang="zh-CN" sz="2400" dirty="0">
                <a:solidFill>
                  <a:srgbClr val="3F3F3F"/>
                </a:solidFill>
              </a:rPr>
              <a:t>ound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08" name="Google Shape;908;p57"/>
          <p:cNvGrpSpPr/>
          <p:nvPr/>
        </p:nvGrpSpPr>
        <p:grpSpPr>
          <a:xfrm>
            <a:off x="842240" y="437376"/>
            <a:ext cx="10507500" cy="0"/>
            <a:chOff x="1028775" y="591989"/>
            <a:chExt cx="11086200" cy="0"/>
          </a:xfrm>
        </p:grpSpPr>
        <p:cxnSp>
          <p:nvCxnSpPr>
            <p:cNvPr id="909" name="Google Shape;909;p57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57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1" name="Google Shape;911;p57"/>
          <p:cNvSpPr txBox="1"/>
          <p:nvPr/>
        </p:nvSpPr>
        <p:spPr>
          <a:xfrm>
            <a:off x="2441175" y="5642675"/>
            <a:ext cx="848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>
                <a:solidFill>
                  <a:schemeClr val="dk1"/>
                </a:solidFill>
              </a:rPr>
              <a:t>《找茬类面试问题之中的妙答与笨答》 date: 2012-10-20</a:t>
            </a:r>
            <a:endParaRPr sz="2200"/>
          </a:p>
        </p:txBody>
      </p:sp>
      <p:pic>
        <p:nvPicPr>
          <p:cNvPr id="912" name="Google Shape;912;p57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0" y="1941716"/>
            <a:ext cx="12192000" cy="229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7">
            <a:hlinkClick r:id="rId2"/>
          </p:cNvPr>
          <p:cNvPicPr preferRelativeResize="0"/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4071175" y="4372300"/>
            <a:ext cx="3941850" cy="1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57"/>
          <p:cNvSpPr txBox="1"/>
          <p:nvPr/>
        </p:nvSpPr>
        <p:spPr>
          <a:xfrm>
            <a:off x="1345425" y="965560"/>
            <a:ext cx="101370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Sort by favorite,  there are 4  </a:t>
            </a:r>
            <a:r>
              <a:rPr lang="zh-CN" sz="3600" b="1">
                <a:solidFill>
                  <a:srgbClr val="FFFFFF"/>
                </a:solidFill>
                <a:highlight>
                  <a:srgbClr val="FF0000"/>
                </a:highlight>
              </a:rPr>
              <a:t>negative number</a:t>
            </a:r>
            <a:r>
              <a:rPr lang="zh-CN" sz="3600"/>
              <a:t> 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5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24147"/>
            <a:ext cx="12192000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58"/>
          <p:cNvSpPr/>
          <p:nvPr/>
        </p:nvSpPr>
        <p:spPr>
          <a:xfrm>
            <a:off x="958366" y="2821037"/>
            <a:ext cx="687386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600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THANK</a:t>
            </a:r>
            <a:r>
              <a:rPr lang="zh-CN" altLang="en-US" sz="6600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zh-CN" sz="6600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</a:t>
            </a:r>
            <a:endParaRPr dirty="0"/>
          </a:p>
        </p:txBody>
      </p:sp>
      <p:sp>
        <p:nvSpPr>
          <p:cNvPr id="923" name="Google Shape;923;p58"/>
          <p:cNvSpPr txBox="1"/>
          <p:nvPr/>
        </p:nvSpPr>
        <p:spPr>
          <a:xfrm>
            <a:off x="1157615" y="3768121"/>
            <a:ext cx="6674611" cy="548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Pili we love you !!!</a:t>
            </a:r>
            <a:endParaRPr sz="2400" dirty="0"/>
          </a:p>
        </p:txBody>
      </p:sp>
      <p:sp>
        <p:nvSpPr>
          <p:cNvPr id="924" name="Google Shape;924;p58"/>
          <p:cNvSpPr/>
          <p:nvPr/>
        </p:nvSpPr>
        <p:spPr>
          <a:xfrm>
            <a:off x="7438354" y="6313953"/>
            <a:ext cx="38322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600"/>
              <a:buFont typeface="Arial" panose="020B0604020202020204"/>
              <a:buNone/>
            </a:pPr>
            <a:r>
              <a:rPr lang="zh-CN" sz="2400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201</a:t>
            </a:r>
            <a:r>
              <a:rPr lang="en-US" altLang="zh-CN" sz="2400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8-12-07</a:t>
            </a:r>
            <a:endParaRPr sz="2400" dirty="0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/>
        </p:nvSpPr>
        <p:spPr>
          <a:xfrm>
            <a:off x="4080395" y="339016"/>
            <a:ext cx="374303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Background</a:t>
            </a:r>
            <a:endParaRPr sz="320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58" name="Google Shape;258;p23"/>
          <p:cNvGrpSpPr/>
          <p:nvPr/>
        </p:nvGrpSpPr>
        <p:grpSpPr>
          <a:xfrm>
            <a:off x="842270" y="562518"/>
            <a:ext cx="10507461" cy="0"/>
            <a:chOff x="1028775" y="591989"/>
            <a:chExt cx="11086097" cy="0"/>
          </a:xfrm>
        </p:grpSpPr>
        <p:cxnSp>
          <p:nvCxnSpPr>
            <p:cNvPr id="259" name="Google Shape;259;p23"/>
            <p:cNvCxnSpPr/>
            <p:nvPr/>
          </p:nvCxnSpPr>
          <p:spPr>
            <a:xfrm>
              <a:off x="10287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23"/>
            <p:cNvCxnSpPr/>
            <p:nvPr/>
          </p:nvCxnSpPr>
          <p:spPr>
            <a:xfrm>
              <a:off x="86106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61" name="Google Shape;261;p23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918350" y="2255875"/>
            <a:ext cx="3162050" cy="20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/>
        </p:nvSpPr>
        <p:spPr>
          <a:xfrm>
            <a:off x="4490050" y="868087"/>
            <a:ext cx="6783600" cy="4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zh-CN" sz="2400" dirty="0">
                <a:solidFill>
                  <a:srgbClr val="434343"/>
                </a:solidFill>
              </a:rPr>
              <a:t>Product Manager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zh-CN" sz="2400" dirty="0">
                <a:solidFill>
                  <a:srgbClr val="434343"/>
                </a:solidFill>
              </a:rPr>
              <a:t>Internet Community - Content - Community - Education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-US" altLang="zh-CN" sz="2400" dirty="0">
                <a:solidFill>
                  <a:srgbClr val="434343"/>
                </a:solidFill>
              </a:rPr>
              <a:t>M</a:t>
            </a:r>
            <a:r>
              <a:rPr lang="zh-CN" sz="2400" dirty="0">
                <a:solidFill>
                  <a:srgbClr val="434343"/>
                </a:solidFill>
              </a:rPr>
              <a:t>ore than 3 million loyal fans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434343"/>
                </a:solidFill>
              </a:rPr>
              <a:t>                 3,000 professional authors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434343"/>
                </a:solidFill>
              </a:rPr>
              <a:t>                 500 senior industry mentors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zh-CN" sz="2400" dirty="0">
                <a:solidFill>
                  <a:srgbClr val="434343"/>
                </a:solidFill>
              </a:rPr>
              <a:t>Goods Articles, Interactive Questions and Answers, Online Lectures, Offline Activities, and Professional Courses for Study.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zh-CN" sz="2400" dirty="0">
                <a:solidFill>
                  <a:srgbClr val="434343"/>
                </a:solidFill>
              </a:rPr>
              <a:t>Hot Topic in Recent Year</a:t>
            </a:r>
            <a:endParaRPr sz="24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1813" y="1807465"/>
            <a:ext cx="2407739" cy="1952625"/>
            <a:chOff x="321474" y="1747225"/>
            <a:chExt cx="2407739" cy="1952625"/>
          </a:xfrm>
        </p:grpSpPr>
        <p:pic>
          <p:nvPicPr>
            <p:cNvPr id="212" name="Google Shape;212;p20"/>
            <p:cNvPicPr preferRelativeResize="0"/>
            <p:nvPr/>
          </p:nvPicPr>
          <p:blipFill rotWithShape="1">
            <a:blip r:embed="rId1" cstate="email"/>
            <a:srcRect/>
            <a:stretch>
              <a:fillRect/>
            </a:stretch>
          </p:blipFill>
          <p:spPr>
            <a:xfrm>
              <a:off x="321474" y="1747225"/>
              <a:ext cx="2278800" cy="195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矩形 1"/>
            <p:cNvSpPr/>
            <p:nvPr/>
          </p:nvSpPr>
          <p:spPr>
            <a:xfrm>
              <a:off x="332245" y="1747225"/>
              <a:ext cx="676053" cy="276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2053160" y="1772550"/>
              <a:ext cx="676053" cy="276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70" name="Google Shape;170;p20"/>
          <p:cNvCxnSpPr>
            <a:stCxn id="168" idx="5"/>
          </p:cNvCxnSpPr>
          <p:nvPr/>
        </p:nvCxnSpPr>
        <p:spPr>
          <a:xfrm>
            <a:off x="4898628" y="2760871"/>
            <a:ext cx="2023800" cy="48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71" name="Google Shape;171;p20"/>
          <p:cNvCxnSpPr/>
          <p:nvPr/>
        </p:nvCxnSpPr>
        <p:spPr>
          <a:xfrm rot="10800000" flipH="1">
            <a:off x="5020660" y="3568727"/>
            <a:ext cx="2006242" cy="75088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72" name="Google Shape;172;p20"/>
          <p:cNvCxnSpPr/>
          <p:nvPr/>
        </p:nvCxnSpPr>
        <p:spPr>
          <a:xfrm>
            <a:off x="4898445" y="4724425"/>
            <a:ext cx="2122109" cy="34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miter lim="800000"/>
            <a:headEnd type="none" w="sm" len="sm"/>
            <a:tailEnd type="none" w="sm" len="sm"/>
          </a:ln>
        </p:spPr>
      </p:cxnSp>
      <p:grpSp>
        <p:nvGrpSpPr>
          <p:cNvPr id="174" name="Google Shape;174;p20"/>
          <p:cNvGrpSpPr/>
          <p:nvPr/>
        </p:nvGrpSpPr>
        <p:grpSpPr>
          <a:xfrm>
            <a:off x="1080810" y="1682491"/>
            <a:ext cx="3143555" cy="1009496"/>
            <a:chOff x="1481200" y="4382357"/>
            <a:chExt cx="3144116" cy="1009496"/>
          </a:xfrm>
        </p:grpSpPr>
        <p:sp>
          <p:nvSpPr>
            <p:cNvPr id="175" name="Google Shape;175;p20"/>
            <p:cNvSpPr/>
            <p:nvPr/>
          </p:nvSpPr>
          <p:spPr>
            <a:xfrm>
              <a:off x="1481200" y="4806565"/>
              <a:ext cx="2841876" cy="585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dirty="0">
                  <a:solidFill>
                    <a:schemeClr val="dk2"/>
                  </a:solidFill>
                </a:rPr>
                <a:t>20000 articles</a:t>
              </a:r>
              <a:endParaRPr dirty="0">
                <a:solidFill>
                  <a:schemeClr val="dk2"/>
                </a:solidFill>
              </a:endParaRPr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dirty="0">
                  <a:solidFill>
                    <a:schemeClr val="dk2"/>
                  </a:solidFill>
                </a:rPr>
                <a:t>Favorites</a:t>
              </a:r>
              <a:endParaRPr dirty="0">
                <a:solidFill>
                  <a:schemeClr val="dk2"/>
                </a:solidFill>
              </a:endParaRPr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dirty="0">
                  <a:solidFill>
                    <a:schemeClr val="dk2"/>
                  </a:solidFill>
                </a:rPr>
                <a:t>Likes</a:t>
              </a:r>
              <a:endParaRPr dirty="0">
                <a:solidFill>
                  <a:schemeClr val="dk2"/>
                </a:solidFill>
              </a:endParaRPr>
            </a:p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730816" y="4382357"/>
              <a:ext cx="1894500" cy="4815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875" tIns="60925" rIns="121875" bIns="60925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dirty="0">
                  <a:solidFill>
                    <a:srgbClr val="3F3F3F"/>
                  </a:solidFill>
                </a:rPr>
                <a:t>12 </a:t>
              </a:r>
              <a:r>
                <a:rPr lang="en-US" altLang="zh-CN" sz="2400" dirty="0">
                  <a:solidFill>
                    <a:srgbClr val="3F3F3F"/>
                  </a:solidFill>
                </a:rPr>
                <a:t>Section</a:t>
              </a:r>
              <a:endParaRPr sz="2400" dirty="0"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7748805" y="2809900"/>
            <a:ext cx="3146176" cy="1005794"/>
            <a:chOff x="1176270" y="4386057"/>
            <a:chExt cx="3146806" cy="1005794"/>
          </a:xfrm>
        </p:grpSpPr>
        <p:sp>
          <p:nvSpPr>
            <p:cNvPr id="178" name="Google Shape;178;p20"/>
            <p:cNvSpPr/>
            <p:nvPr/>
          </p:nvSpPr>
          <p:spPr>
            <a:xfrm>
              <a:off x="1481199" y="4806564"/>
              <a:ext cx="2841877" cy="585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dirty="0">
                  <a:solidFill>
                    <a:schemeClr val="dk2"/>
                  </a:solidFill>
                </a:rPr>
                <a:t>What kind of articles are popular</a:t>
              </a:r>
              <a:endParaRPr b="1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1176270" y="4386057"/>
              <a:ext cx="2841877" cy="4815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875" tIns="60925" rIns="121875" bIns="60925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dirty="0">
                  <a:solidFill>
                    <a:srgbClr val="3F3F3F"/>
                  </a:solidFill>
                </a:rPr>
                <a:t>Popular Author</a:t>
              </a:r>
              <a:endParaRPr sz="2400" dirty="0"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-322199" y="4160702"/>
            <a:ext cx="4270173" cy="1038823"/>
            <a:chOff x="117504" y="4505432"/>
            <a:chExt cx="4271027" cy="1038823"/>
          </a:xfrm>
        </p:grpSpPr>
        <p:sp>
          <p:nvSpPr>
            <p:cNvPr id="181" name="Google Shape;181;p20"/>
            <p:cNvSpPr/>
            <p:nvPr/>
          </p:nvSpPr>
          <p:spPr>
            <a:xfrm>
              <a:off x="117504" y="4958955"/>
              <a:ext cx="42057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dirty="0">
                  <a:solidFill>
                    <a:schemeClr val="dk2"/>
                  </a:solidFill>
                </a:rPr>
                <a:t>The relationship between title’s length and popularity</a:t>
              </a:r>
              <a:endParaRPr b="1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2494031" y="4505432"/>
              <a:ext cx="1894500" cy="4815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875" tIns="60925" rIns="121875" bIns="60925" anchor="ctr" anchorCtr="0">
              <a:no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dirty="0">
                  <a:solidFill>
                    <a:srgbClr val="3F3F3F"/>
                  </a:solidFill>
                </a:rPr>
                <a:t>Article Title</a:t>
              </a:r>
              <a:endParaRPr sz="2400" dirty="0"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7815750" y="4741131"/>
            <a:ext cx="4243325" cy="985919"/>
            <a:chOff x="1243230" y="4405937"/>
            <a:chExt cx="4244174" cy="985919"/>
          </a:xfrm>
        </p:grpSpPr>
        <p:sp>
          <p:nvSpPr>
            <p:cNvPr id="184" name="Google Shape;184;p20"/>
            <p:cNvSpPr/>
            <p:nvPr/>
          </p:nvSpPr>
          <p:spPr>
            <a:xfrm>
              <a:off x="1481204" y="4806556"/>
              <a:ext cx="40062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dirty="0">
                  <a:solidFill>
                    <a:schemeClr val="dk2"/>
                  </a:solidFill>
                </a:rPr>
                <a:t>Operating, </a:t>
              </a:r>
              <a:r>
                <a:rPr lang="en-US" altLang="zh-CN" dirty="0">
                  <a:solidFill>
                    <a:schemeClr val="dk2"/>
                  </a:solidFill>
                </a:rPr>
                <a:t>T</a:t>
              </a:r>
              <a:r>
                <a:rPr lang="zh-CN" dirty="0">
                  <a:solidFill>
                    <a:schemeClr val="dk2"/>
                  </a:solidFill>
                </a:rPr>
                <a:t>echnology, Entrepreneurship</a:t>
              </a:r>
              <a:endParaRPr b="1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1243230" y="4405937"/>
              <a:ext cx="1894645" cy="481359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121875" tIns="60925" rIns="121875" bIns="60925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dirty="0">
                  <a:solidFill>
                    <a:srgbClr val="3F3F3F"/>
                  </a:solidFill>
                </a:rPr>
                <a:t>Hot topic</a:t>
              </a:r>
              <a:endParaRPr sz="2400" dirty="0"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6904687" y="2809900"/>
            <a:ext cx="833289" cy="831850"/>
            <a:chOff x="6904037" y="2532063"/>
            <a:chExt cx="833438" cy="831850"/>
          </a:xfrm>
        </p:grpSpPr>
        <p:grpSp>
          <p:nvGrpSpPr>
            <p:cNvPr id="187" name="Google Shape;187;p20"/>
            <p:cNvGrpSpPr/>
            <p:nvPr/>
          </p:nvGrpSpPr>
          <p:grpSpPr>
            <a:xfrm>
              <a:off x="6904037" y="2532063"/>
              <a:ext cx="833438" cy="831850"/>
              <a:chOff x="3176812" y="2273198"/>
              <a:chExt cx="2641825" cy="2726239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>
                <a:gsLst>
                  <a:gs pos="0">
                    <a:srgbClr val="F7F7F7"/>
                  </a:gs>
                  <a:gs pos="57000">
                    <a:srgbClr val="F7F7F7"/>
                  </a:gs>
                  <a:gs pos="92000">
                    <a:srgbClr val="BFBFBF"/>
                  </a:gs>
                  <a:gs pos="100000">
                    <a:srgbClr val="A5A5A5"/>
                  </a:gs>
                </a:gsLst>
                <a:lin ang="81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3267389" y="2366847"/>
                <a:ext cx="2460671" cy="253894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190" name="Google Shape;190;p20"/>
            <p:cNvSpPr/>
            <p:nvPr/>
          </p:nvSpPr>
          <p:spPr>
            <a:xfrm>
              <a:off x="7052696" y="2680494"/>
              <a:ext cx="536120" cy="534987"/>
            </a:xfrm>
            <a:custGeom>
              <a:avLst/>
              <a:gdLst/>
              <a:ahLst/>
              <a:cxnLst/>
              <a:rect l="l" t="t" r="r" b="b"/>
              <a:pathLst>
                <a:path w="689" h="688" extrusionOk="0">
                  <a:moveTo>
                    <a:pt x="216" y="121"/>
                  </a:moveTo>
                  <a:cubicBezTo>
                    <a:pt x="94" y="192"/>
                    <a:pt x="51" y="350"/>
                    <a:pt x="122" y="472"/>
                  </a:cubicBezTo>
                  <a:cubicBezTo>
                    <a:pt x="193" y="595"/>
                    <a:pt x="350" y="637"/>
                    <a:pt x="473" y="566"/>
                  </a:cubicBezTo>
                  <a:cubicBezTo>
                    <a:pt x="596" y="495"/>
                    <a:pt x="638" y="338"/>
                    <a:pt x="567" y="215"/>
                  </a:cubicBezTo>
                  <a:cubicBezTo>
                    <a:pt x="496" y="93"/>
                    <a:pt x="339" y="51"/>
                    <a:pt x="216" y="121"/>
                  </a:cubicBezTo>
                  <a:close/>
                  <a:moveTo>
                    <a:pt x="495" y="605"/>
                  </a:moveTo>
                  <a:cubicBezTo>
                    <a:pt x="351" y="688"/>
                    <a:pt x="167" y="638"/>
                    <a:pt x="83" y="495"/>
                  </a:cubicBezTo>
                  <a:cubicBezTo>
                    <a:pt x="0" y="351"/>
                    <a:pt x="50" y="166"/>
                    <a:pt x="194" y="83"/>
                  </a:cubicBezTo>
                  <a:cubicBezTo>
                    <a:pt x="338" y="0"/>
                    <a:pt x="523" y="49"/>
                    <a:pt x="606" y="193"/>
                  </a:cubicBezTo>
                  <a:cubicBezTo>
                    <a:pt x="689" y="337"/>
                    <a:pt x="639" y="522"/>
                    <a:pt x="495" y="605"/>
                  </a:cubicBezTo>
                  <a:close/>
                  <a:moveTo>
                    <a:pt x="238" y="160"/>
                  </a:moveTo>
                  <a:cubicBezTo>
                    <a:pt x="137" y="219"/>
                    <a:pt x="102" y="349"/>
                    <a:pt x="161" y="450"/>
                  </a:cubicBezTo>
                  <a:cubicBezTo>
                    <a:pt x="219" y="551"/>
                    <a:pt x="349" y="586"/>
                    <a:pt x="451" y="528"/>
                  </a:cubicBezTo>
                  <a:cubicBezTo>
                    <a:pt x="552" y="469"/>
                    <a:pt x="587" y="339"/>
                    <a:pt x="528" y="238"/>
                  </a:cubicBezTo>
                  <a:cubicBezTo>
                    <a:pt x="470" y="136"/>
                    <a:pt x="340" y="102"/>
                    <a:pt x="238" y="160"/>
                  </a:cubicBezTo>
                  <a:close/>
                  <a:moveTo>
                    <a:pt x="460" y="543"/>
                  </a:moveTo>
                  <a:cubicBezTo>
                    <a:pt x="350" y="607"/>
                    <a:pt x="209" y="569"/>
                    <a:pt x="145" y="459"/>
                  </a:cubicBezTo>
                  <a:cubicBezTo>
                    <a:pt x="82" y="349"/>
                    <a:pt x="120" y="208"/>
                    <a:pt x="230" y="145"/>
                  </a:cubicBezTo>
                  <a:cubicBezTo>
                    <a:pt x="339" y="81"/>
                    <a:pt x="480" y="119"/>
                    <a:pt x="544" y="229"/>
                  </a:cubicBezTo>
                  <a:cubicBezTo>
                    <a:pt x="607" y="339"/>
                    <a:pt x="570" y="480"/>
                    <a:pt x="460" y="543"/>
                  </a:cubicBezTo>
                  <a:close/>
                  <a:moveTo>
                    <a:pt x="377" y="344"/>
                  </a:moveTo>
                  <a:cubicBezTo>
                    <a:pt x="377" y="362"/>
                    <a:pt x="362" y="376"/>
                    <a:pt x="345" y="376"/>
                  </a:cubicBezTo>
                  <a:cubicBezTo>
                    <a:pt x="327" y="376"/>
                    <a:pt x="312" y="362"/>
                    <a:pt x="312" y="344"/>
                  </a:cubicBezTo>
                  <a:cubicBezTo>
                    <a:pt x="312" y="326"/>
                    <a:pt x="327" y="311"/>
                    <a:pt x="345" y="311"/>
                  </a:cubicBezTo>
                  <a:cubicBezTo>
                    <a:pt x="362" y="311"/>
                    <a:pt x="377" y="326"/>
                    <a:pt x="377" y="344"/>
                  </a:cubicBezTo>
                  <a:close/>
                  <a:moveTo>
                    <a:pt x="359" y="158"/>
                  </a:moveTo>
                  <a:cubicBezTo>
                    <a:pt x="359" y="166"/>
                    <a:pt x="353" y="172"/>
                    <a:pt x="345" y="172"/>
                  </a:cubicBezTo>
                  <a:lnTo>
                    <a:pt x="344" y="172"/>
                  </a:lnTo>
                  <a:cubicBezTo>
                    <a:pt x="336" y="172"/>
                    <a:pt x="330" y="166"/>
                    <a:pt x="330" y="158"/>
                  </a:cubicBezTo>
                  <a:lnTo>
                    <a:pt x="330" y="135"/>
                  </a:lnTo>
                  <a:cubicBezTo>
                    <a:pt x="330" y="127"/>
                    <a:pt x="336" y="121"/>
                    <a:pt x="344" y="121"/>
                  </a:cubicBezTo>
                  <a:lnTo>
                    <a:pt x="345" y="121"/>
                  </a:lnTo>
                  <a:cubicBezTo>
                    <a:pt x="353" y="121"/>
                    <a:pt x="359" y="127"/>
                    <a:pt x="359" y="135"/>
                  </a:cubicBezTo>
                  <a:lnTo>
                    <a:pt x="359" y="158"/>
                  </a:lnTo>
                  <a:close/>
                  <a:moveTo>
                    <a:pt x="359" y="553"/>
                  </a:moveTo>
                  <a:cubicBezTo>
                    <a:pt x="359" y="560"/>
                    <a:pt x="353" y="567"/>
                    <a:pt x="345" y="567"/>
                  </a:cubicBezTo>
                  <a:lnTo>
                    <a:pt x="344" y="567"/>
                  </a:lnTo>
                  <a:cubicBezTo>
                    <a:pt x="336" y="567"/>
                    <a:pt x="330" y="560"/>
                    <a:pt x="330" y="553"/>
                  </a:cubicBezTo>
                  <a:lnTo>
                    <a:pt x="330" y="530"/>
                  </a:lnTo>
                  <a:cubicBezTo>
                    <a:pt x="330" y="522"/>
                    <a:pt x="336" y="516"/>
                    <a:pt x="344" y="516"/>
                  </a:cubicBezTo>
                  <a:lnTo>
                    <a:pt x="345" y="516"/>
                  </a:lnTo>
                  <a:cubicBezTo>
                    <a:pt x="353" y="516"/>
                    <a:pt x="359" y="522"/>
                    <a:pt x="359" y="530"/>
                  </a:cubicBezTo>
                  <a:lnTo>
                    <a:pt x="359" y="553"/>
                  </a:lnTo>
                  <a:close/>
                  <a:moveTo>
                    <a:pt x="159" y="326"/>
                  </a:moveTo>
                  <a:cubicBezTo>
                    <a:pt x="166" y="326"/>
                    <a:pt x="173" y="333"/>
                    <a:pt x="173" y="340"/>
                  </a:cubicBezTo>
                  <a:lnTo>
                    <a:pt x="173" y="342"/>
                  </a:lnTo>
                  <a:cubicBezTo>
                    <a:pt x="173" y="350"/>
                    <a:pt x="166" y="356"/>
                    <a:pt x="159" y="356"/>
                  </a:cubicBezTo>
                  <a:lnTo>
                    <a:pt x="136" y="356"/>
                  </a:lnTo>
                  <a:cubicBezTo>
                    <a:pt x="128" y="356"/>
                    <a:pt x="122" y="350"/>
                    <a:pt x="122" y="342"/>
                  </a:cubicBezTo>
                  <a:lnTo>
                    <a:pt x="122" y="340"/>
                  </a:lnTo>
                  <a:cubicBezTo>
                    <a:pt x="122" y="333"/>
                    <a:pt x="128" y="326"/>
                    <a:pt x="136" y="326"/>
                  </a:cubicBezTo>
                  <a:lnTo>
                    <a:pt x="159" y="326"/>
                  </a:lnTo>
                  <a:close/>
                  <a:moveTo>
                    <a:pt x="553" y="326"/>
                  </a:moveTo>
                  <a:cubicBezTo>
                    <a:pt x="561" y="326"/>
                    <a:pt x="567" y="333"/>
                    <a:pt x="567" y="340"/>
                  </a:cubicBezTo>
                  <a:lnTo>
                    <a:pt x="567" y="342"/>
                  </a:lnTo>
                  <a:cubicBezTo>
                    <a:pt x="567" y="350"/>
                    <a:pt x="561" y="356"/>
                    <a:pt x="553" y="356"/>
                  </a:cubicBezTo>
                  <a:lnTo>
                    <a:pt x="530" y="356"/>
                  </a:lnTo>
                  <a:cubicBezTo>
                    <a:pt x="523" y="356"/>
                    <a:pt x="516" y="350"/>
                    <a:pt x="516" y="342"/>
                  </a:cubicBezTo>
                  <a:lnTo>
                    <a:pt x="516" y="340"/>
                  </a:lnTo>
                  <a:cubicBezTo>
                    <a:pt x="516" y="333"/>
                    <a:pt x="523" y="326"/>
                    <a:pt x="530" y="326"/>
                  </a:cubicBezTo>
                  <a:lnTo>
                    <a:pt x="553" y="326"/>
                  </a:lnTo>
                  <a:close/>
                  <a:moveTo>
                    <a:pt x="363" y="344"/>
                  </a:moveTo>
                  <a:cubicBezTo>
                    <a:pt x="363" y="354"/>
                    <a:pt x="355" y="362"/>
                    <a:pt x="345" y="362"/>
                  </a:cubicBezTo>
                  <a:cubicBezTo>
                    <a:pt x="335" y="362"/>
                    <a:pt x="327" y="354"/>
                    <a:pt x="327" y="344"/>
                  </a:cubicBezTo>
                  <a:lnTo>
                    <a:pt x="327" y="219"/>
                  </a:lnTo>
                  <a:cubicBezTo>
                    <a:pt x="327" y="209"/>
                    <a:pt x="335" y="201"/>
                    <a:pt x="345" y="201"/>
                  </a:cubicBezTo>
                  <a:cubicBezTo>
                    <a:pt x="355" y="201"/>
                    <a:pt x="363" y="209"/>
                    <a:pt x="363" y="219"/>
                  </a:cubicBezTo>
                  <a:lnTo>
                    <a:pt x="363" y="344"/>
                  </a:lnTo>
                  <a:close/>
                  <a:moveTo>
                    <a:pt x="289" y="427"/>
                  </a:moveTo>
                  <a:cubicBezTo>
                    <a:pt x="281" y="435"/>
                    <a:pt x="269" y="436"/>
                    <a:pt x="262" y="429"/>
                  </a:cubicBezTo>
                  <a:cubicBezTo>
                    <a:pt x="255" y="422"/>
                    <a:pt x="255" y="409"/>
                    <a:pt x="263" y="402"/>
                  </a:cubicBezTo>
                  <a:lnTo>
                    <a:pt x="329" y="336"/>
                  </a:lnTo>
                  <a:cubicBezTo>
                    <a:pt x="337" y="328"/>
                    <a:pt x="349" y="327"/>
                    <a:pt x="356" y="334"/>
                  </a:cubicBezTo>
                  <a:cubicBezTo>
                    <a:pt x="363" y="341"/>
                    <a:pt x="362" y="354"/>
                    <a:pt x="355" y="361"/>
                  </a:cubicBezTo>
                  <a:lnTo>
                    <a:pt x="289" y="4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50" tIns="60925" rIns="121850" bIns="60925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>
            <a:off x="4187371" y="2049488"/>
            <a:ext cx="833289" cy="833437"/>
            <a:chOff x="4186237" y="1771650"/>
            <a:chExt cx="833438" cy="833438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4186237" y="1771650"/>
              <a:ext cx="833438" cy="833438"/>
              <a:chOff x="3176812" y="2273198"/>
              <a:chExt cx="2641825" cy="2726239"/>
            </a:xfrm>
          </p:grpSpPr>
          <p:sp>
            <p:nvSpPr>
              <p:cNvPr id="168" name="Google Shape;168;p20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>
                <a:gsLst>
                  <a:gs pos="0">
                    <a:srgbClr val="F7F7F7"/>
                  </a:gs>
                  <a:gs pos="57000">
                    <a:srgbClr val="F7F7F7"/>
                  </a:gs>
                  <a:gs pos="92000">
                    <a:srgbClr val="BFBFBF"/>
                  </a:gs>
                  <a:gs pos="100000">
                    <a:srgbClr val="A5A5A5"/>
                  </a:gs>
                </a:gsLst>
                <a:lin ang="81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3267389" y="2366669"/>
                <a:ext cx="2460671" cy="253929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194" name="Google Shape;194;p20"/>
            <p:cNvSpPr/>
            <p:nvPr/>
          </p:nvSpPr>
          <p:spPr>
            <a:xfrm>
              <a:off x="4369197" y="1953745"/>
              <a:ext cx="443177" cy="469247"/>
            </a:xfrm>
            <a:custGeom>
              <a:avLst/>
              <a:gdLst/>
              <a:ahLst/>
              <a:cxnLst/>
              <a:rect l="l" t="t" r="r" b="b"/>
              <a:pathLst>
                <a:path w="568" h="601" extrusionOk="0">
                  <a:moveTo>
                    <a:pt x="266" y="331"/>
                  </a:moveTo>
                  <a:lnTo>
                    <a:pt x="266" y="571"/>
                  </a:lnTo>
                  <a:cubicBezTo>
                    <a:pt x="272" y="573"/>
                    <a:pt x="277" y="575"/>
                    <a:pt x="283" y="574"/>
                  </a:cubicBezTo>
                  <a:cubicBezTo>
                    <a:pt x="290" y="574"/>
                    <a:pt x="297" y="572"/>
                    <a:pt x="303" y="570"/>
                  </a:cubicBezTo>
                  <a:lnTo>
                    <a:pt x="303" y="331"/>
                  </a:lnTo>
                  <a:cubicBezTo>
                    <a:pt x="297" y="332"/>
                    <a:pt x="290" y="333"/>
                    <a:pt x="284" y="333"/>
                  </a:cubicBezTo>
                  <a:cubicBezTo>
                    <a:pt x="278" y="333"/>
                    <a:pt x="272" y="332"/>
                    <a:pt x="266" y="331"/>
                  </a:cubicBezTo>
                  <a:close/>
                  <a:moveTo>
                    <a:pt x="347" y="343"/>
                  </a:moveTo>
                  <a:lnTo>
                    <a:pt x="453" y="301"/>
                  </a:lnTo>
                  <a:lnTo>
                    <a:pt x="453" y="345"/>
                  </a:lnTo>
                  <a:lnTo>
                    <a:pt x="347" y="386"/>
                  </a:lnTo>
                  <a:lnTo>
                    <a:pt x="347" y="343"/>
                  </a:lnTo>
                  <a:close/>
                  <a:moveTo>
                    <a:pt x="142" y="252"/>
                  </a:moveTo>
                  <a:lnTo>
                    <a:pt x="99" y="228"/>
                  </a:lnTo>
                  <a:cubicBezTo>
                    <a:pt x="94" y="225"/>
                    <a:pt x="93" y="219"/>
                    <a:pt x="95" y="214"/>
                  </a:cubicBezTo>
                  <a:cubicBezTo>
                    <a:pt x="98" y="209"/>
                    <a:pt x="104" y="208"/>
                    <a:pt x="109" y="210"/>
                  </a:cubicBezTo>
                  <a:lnTo>
                    <a:pt x="149" y="233"/>
                  </a:lnTo>
                  <a:lnTo>
                    <a:pt x="127" y="218"/>
                  </a:lnTo>
                  <a:cubicBezTo>
                    <a:pt x="123" y="215"/>
                    <a:pt x="122" y="209"/>
                    <a:pt x="125" y="204"/>
                  </a:cubicBezTo>
                  <a:cubicBezTo>
                    <a:pt x="128" y="200"/>
                    <a:pt x="134" y="199"/>
                    <a:pt x="138" y="202"/>
                  </a:cubicBezTo>
                  <a:lnTo>
                    <a:pt x="168" y="222"/>
                  </a:lnTo>
                  <a:lnTo>
                    <a:pt x="154" y="209"/>
                  </a:lnTo>
                  <a:cubicBezTo>
                    <a:pt x="150" y="205"/>
                    <a:pt x="149" y="199"/>
                    <a:pt x="153" y="195"/>
                  </a:cubicBezTo>
                  <a:cubicBezTo>
                    <a:pt x="157" y="191"/>
                    <a:pt x="163" y="191"/>
                    <a:pt x="167" y="195"/>
                  </a:cubicBezTo>
                  <a:lnTo>
                    <a:pt x="282" y="303"/>
                  </a:lnTo>
                  <a:cubicBezTo>
                    <a:pt x="283" y="303"/>
                    <a:pt x="283" y="303"/>
                    <a:pt x="283" y="304"/>
                  </a:cubicBezTo>
                  <a:cubicBezTo>
                    <a:pt x="283" y="303"/>
                    <a:pt x="284" y="303"/>
                    <a:pt x="284" y="303"/>
                  </a:cubicBezTo>
                  <a:lnTo>
                    <a:pt x="399" y="195"/>
                  </a:lnTo>
                  <a:cubicBezTo>
                    <a:pt x="403" y="191"/>
                    <a:pt x="409" y="191"/>
                    <a:pt x="413" y="195"/>
                  </a:cubicBezTo>
                  <a:cubicBezTo>
                    <a:pt x="417" y="199"/>
                    <a:pt x="417" y="205"/>
                    <a:pt x="413" y="209"/>
                  </a:cubicBezTo>
                  <a:lnTo>
                    <a:pt x="399" y="222"/>
                  </a:lnTo>
                  <a:lnTo>
                    <a:pt x="428" y="202"/>
                  </a:lnTo>
                  <a:cubicBezTo>
                    <a:pt x="432" y="199"/>
                    <a:pt x="438" y="200"/>
                    <a:pt x="442" y="204"/>
                  </a:cubicBezTo>
                  <a:cubicBezTo>
                    <a:pt x="445" y="209"/>
                    <a:pt x="444" y="215"/>
                    <a:pt x="439" y="218"/>
                  </a:cubicBezTo>
                  <a:lnTo>
                    <a:pt x="417" y="233"/>
                  </a:lnTo>
                  <a:lnTo>
                    <a:pt x="458" y="210"/>
                  </a:lnTo>
                  <a:cubicBezTo>
                    <a:pt x="462" y="208"/>
                    <a:pt x="468" y="209"/>
                    <a:pt x="471" y="214"/>
                  </a:cubicBezTo>
                  <a:cubicBezTo>
                    <a:pt x="474" y="219"/>
                    <a:pt x="472" y="225"/>
                    <a:pt x="467" y="228"/>
                  </a:cubicBezTo>
                  <a:lnTo>
                    <a:pt x="416" y="256"/>
                  </a:lnTo>
                  <a:lnTo>
                    <a:pt x="494" y="224"/>
                  </a:lnTo>
                  <a:lnTo>
                    <a:pt x="494" y="342"/>
                  </a:lnTo>
                  <a:cubicBezTo>
                    <a:pt x="492" y="342"/>
                    <a:pt x="491" y="342"/>
                    <a:pt x="489" y="341"/>
                  </a:cubicBezTo>
                  <a:lnTo>
                    <a:pt x="473" y="339"/>
                  </a:lnTo>
                  <a:lnTo>
                    <a:pt x="467" y="351"/>
                  </a:lnTo>
                  <a:lnTo>
                    <a:pt x="467" y="263"/>
                  </a:lnTo>
                  <a:lnTo>
                    <a:pt x="329" y="322"/>
                  </a:lnTo>
                  <a:lnTo>
                    <a:pt x="329" y="559"/>
                  </a:lnTo>
                  <a:lnTo>
                    <a:pt x="467" y="500"/>
                  </a:lnTo>
                  <a:lnTo>
                    <a:pt x="467" y="483"/>
                  </a:lnTo>
                  <a:cubicBezTo>
                    <a:pt x="472" y="486"/>
                    <a:pt x="477" y="488"/>
                    <a:pt x="482" y="490"/>
                  </a:cubicBezTo>
                  <a:cubicBezTo>
                    <a:pt x="486" y="492"/>
                    <a:pt x="490" y="493"/>
                    <a:pt x="494" y="494"/>
                  </a:cubicBezTo>
                  <a:lnTo>
                    <a:pt x="494" y="518"/>
                  </a:lnTo>
                  <a:lnTo>
                    <a:pt x="321" y="591"/>
                  </a:lnTo>
                  <a:cubicBezTo>
                    <a:pt x="318" y="592"/>
                    <a:pt x="314" y="594"/>
                    <a:pt x="310" y="595"/>
                  </a:cubicBezTo>
                  <a:lnTo>
                    <a:pt x="303" y="598"/>
                  </a:lnTo>
                  <a:cubicBezTo>
                    <a:pt x="297" y="599"/>
                    <a:pt x="291" y="601"/>
                    <a:pt x="285" y="601"/>
                  </a:cubicBezTo>
                  <a:cubicBezTo>
                    <a:pt x="271" y="601"/>
                    <a:pt x="258" y="598"/>
                    <a:pt x="247" y="590"/>
                  </a:cubicBezTo>
                  <a:lnTo>
                    <a:pt x="75" y="518"/>
                  </a:lnTo>
                  <a:lnTo>
                    <a:pt x="75" y="494"/>
                  </a:lnTo>
                  <a:cubicBezTo>
                    <a:pt x="79" y="493"/>
                    <a:pt x="83" y="492"/>
                    <a:pt x="87" y="490"/>
                  </a:cubicBezTo>
                  <a:cubicBezTo>
                    <a:pt x="91" y="488"/>
                    <a:pt x="96" y="486"/>
                    <a:pt x="102" y="483"/>
                  </a:cubicBezTo>
                  <a:lnTo>
                    <a:pt x="102" y="500"/>
                  </a:lnTo>
                  <a:lnTo>
                    <a:pt x="240" y="559"/>
                  </a:lnTo>
                  <a:lnTo>
                    <a:pt x="240" y="322"/>
                  </a:lnTo>
                  <a:lnTo>
                    <a:pt x="102" y="263"/>
                  </a:lnTo>
                  <a:lnTo>
                    <a:pt x="102" y="351"/>
                  </a:lnTo>
                  <a:lnTo>
                    <a:pt x="95" y="339"/>
                  </a:lnTo>
                  <a:lnTo>
                    <a:pt x="80" y="341"/>
                  </a:lnTo>
                  <a:cubicBezTo>
                    <a:pt x="78" y="342"/>
                    <a:pt x="77" y="342"/>
                    <a:pt x="75" y="342"/>
                  </a:cubicBezTo>
                  <a:lnTo>
                    <a:pt x="75" y="224"/>
                  </a:lnTo>
                  <a:lnTo>
                    <a:pt x="142" y="252"/>
                  </a:lnTo>
                  <a:close/>
                  <a:moveTo>
                    <a:pt x="86" y="363"/>
                  </a:moveTo>
                  <a:cubicBezTo>
                    <a:pt x="89" y="369"/>
                    <a:pt x="91" y="375"/>
                    <a:pt x="94" y="381"/>
                  </a:cubicBezTo>
                  <a:lnTo>
                    <a:pt x="62" y="400"/>
                  </a:lnTo>
                  <a:lnTo>
                    <a:pt x="97" y="387"/>
                  </a:lnTo>
                  <a:cubicBezTo>
                    <a:pt x="99" y="393"/>
                    <a:pt x="102" y="399"/>
                    <a:pt x="104" y="406"/>
                  </a:cubicBezTo>
                  <a:lnTo>
                    <a:pt x="74" y="424"/>
                  </a:lnTo>
                  <a:lnTo>
                    <a:pt x="106" y="411"/>
                  </a:lnTo>
                  <a:cubicBezTo>
                    <a:pt x="108" y="418"/>
                    <a:pt x="110" y="424"/>
                    <a:pt x="112" y="431"/>
                  </a:cubicBezTo>
                  <a:lnTo>
                    <a:pt x="85" y="446"/>
                  </a:lnTo>
                  <a:lnTo>
                    <a:pt x="113" y="435"/>
                  </a:lnTo>
                  <a:cubicBezTo>
                    <a:pt x="115" y="440"/>
                    <a:pt x="116" y="445"/>
                    <a:pt x="117" y="450"/>
                  </a:cubicBezTo>
                  <a:cubicBezTo>
                    <a:pt x="111" y="454"/>
                    <a:pt x="66" y="483"/>
                    <a:pt x="45" y="475"/>
                  </a:cubicBezTo>
                  <a:cubicBezTo>
                    <a:pt x="23" y="467"/>
                    <a:pt x="2" y="437"/>
                    <a:pt x="1" y="410"/>
                  </a:cubicBezTo>
                  <a:cubicBezTo>
                    <a:pt x="0" y="383"/>
                    <a:pt x="70" y="366"/>
                    <a:pt x="86" y="363"/>
                  </a:cubicBezTo>
                  <a:close/>
                  <a:moveTo>
                    <a:pt x="28" y="377"/>
                  </a:moveTo>
                  <a:lnTo>
                    <a:pt x="45" y="369"/>
                  </a:lnTo>
                  <a:lnTo>
                    <a:pt x="54" y="360"/>
                  </a:lnTo>
                  <a:lnTo>
                    <a:pt x="54" y="333"/>
                  </a:lnTo>
                  <a:cubicBezTo>
                    <a:pt x="38" y="340"/>
                    <a:pt x="31" y="356"/>
                    <a:pt x="28" y="377"/>
                  </a:cubicBezTo>
                  <a:close/>
                  <a:moveTo>
                    <a:pt x="482" y="363"/>
                  </a:moveTo>
                  <a:cubicBezTo>
                    <a:pt x="479" y="369"/>
                    <a:pt x="476" y="375"/>
                    <a:pt x="473" y="381"/>
                  </a:cubicBezTo>
                  <a:lnTo>
                    <a:pt x="505" y="400"/>
                  </a:lnTo>
                  <a:lnTo>
                    <a:pt x="471" y="387"/>
                  </a:lnTo>
                  <a:cubicBezTo>
                    <a:pt x="468" y="393"/>
                    <a:pt x="465" y="399"/>
                    <a:pt x="463" y="406"/>
                  </a:cubicBezTo>
                  <a:lnTo>
                    <a:pt x="493" y="424"/>
                  </a:lnTo>
                  <a:lnTo>
                    <a:pt x="461" y="411"/>
                  </a:lnTo>
                  <a:cubicBezTo>
                    <a:pt x="459" y="418"/>
                    <a:pt x="457" y="424"/>
                    <a:pt x="455" y="431"/>
                  </a:cubicBezTo>
                  <a:lnTo>
                    <a:pt x="482" y="446"/>
                  </a:lnTo>
                  <a:lnTo>
                    <a:pt x="454" y="435"/>
                  </a:lnTo>
                  <a:cubicBezTo>
                    <a:pt x="453" y="440"/>
                    <a:pt x="451" y="445"/>
                    <a:pt x="450" y="450"/>
                  </a:cubicBezTo>
                  <a:cubicBezTo>
                    <a:pt x="456" y="454"/>
                    <a:pt x="501" y="483"/>
                    <a:pt x="523" y="475"/>
                  </a:cubicBezTo>
                  <a:cubicBezTo>
                    <a:pt x="544" y="467"/>
                    <a:pt x="566" y="437"/>
                    <a:pt x="567" y="410"/>
                  </a:cubicBezTo>
                  <a:cubicBezTo>
                    <a:pt x="568" y="383"/>
                    <a:pt x="497" y="366"/>
                    <a:pt x="482" y="363"/>
                  </a:cubicBezTo>
                  <a:close/>
                  <a:moveTo>
                    <a:pt x="540" y="377"/>
                  </a:moveTo>
                  <a:lnTo>
                    <a:pt x="522" y="369"/>
                  </a:lnTo>
                  <a:lnTo>
                    <a:pt x="513" y="360"/>
                  </a:lnTo>
                  <a:lnTo>
                    <a:pt x="513" y="333"/>
                  </a:lnTo>
                  <a:cubicBezTo>
                    <a:pt x="529" y="340"/>
                    <a:pt x="536" y="356"/>
                    <a:pt x="540" y="377"/>
                  </a:cubicBezTo>
                  <a:close/>
                  <a:moveTo>
                    <a:pt x="282" y="0"/>
                  </a:moveTo>
                  <a:cubicBezTo>
                    <a:pt x="315" y="0"/>
                    <a:pt x="344" y="16"/>
                    <a:pt x="366" y="41"/>
                  </a:cubicBezTo>
                  <a:cubicBezTo>
                    <a:pt x="379" y="58"/>
                    <a:pt x="390" y="78"/>
                    <a:pt x="395" y="101"/>
                  </a:cubicBezTo>
                  <a:cubicBezTo>
                    <a:pt x="403" y="99"/>
                    <a:pt x="415" y="98"/>
                    <a:pt x="418" y="107"/>
                  </a:cubicBezTo>
                  <a:cubicBezTo>
                    <a:pt x="423" y="120"/>
                    <a:pt x="421" y="151"/>
                    <a:pt x="412" y="154"/>
                  </a:cubicBezTo>
                  <a:cubicBezTo>
                    <a:pt x="408" y="156"/>
                    <a:pt x="403" y="156"/>
                    <a:pt x="398" y="155"/>
                  </a:cubicBezTo>
                  <a:cubicBezTo>
                    <a:pt x="398" y="163"/>
                    <a:pt x="396" y="171"/>
                    <a:pt x="394" y="179"/>
                  </a:cubicBezTo>
                  <a:cubicBezTo>
                    <a:pt x="386" y="180"/>
                    <a:pt x="378" y="182"/>
                    <a:pt x="370" y="183"/>
                  </a:cubicBezTo>
                  <a:cubicBezTo>
                    <a:pt x="375" y="169"/>
                    <a:pt x="377" y="154"/>
                    <a:pt x="377" y="138"/>
                  </a:cubicBezTo>
                  <a:cubicBezTo>
                    <a:pt x="377" y="117"/>
                    <a:pt x="373" y="98"/>
                    <a:pt x="365" y="81"/>
                  </a:cubicBezTo>
                  <a:cubicBezTo>
                    <a:pt x="301" y="132"/>
                    <a:pt x="218" y="95"/>
                    <a:pt x="197" y="86"/>
                  </a:cubicBezTo>
                  <a:cubicBezTo>
                    <a:pt x="190" y="101"/>
                    <a:pt x="187" y="119"/>
                    <a:pt x="187" y="138"/>
                  </a:cubicBezTo>
                  <a:cubicBezTo>
                    <a:pt x="187" y="154"/>
                    <a:pt x="189" y="169"/>
                    <a:pt x="194" y="183"/>
                  </a:cubicBezTo>
                  <a:cubicBezTo>
                    <a:pt x="186" y="181"/>
                    <a:pt x="178" y="180"/>
                    <a:pt x="170" y="179"/>
                  </a:cubicBezTo>
                  <a:cubicBezTo>
                    <a:pt x="168" y="171"/>
                    <a:pt x="167" y="163"/>
                    <a:pt x="166" y="155"/>
                  </a:cubicBezTo>
                  <a:cubicBezTo>
                    <a:pt x="161" y="156"/>
                    <a:pt x="156" y="156"/>
                    <a:pt x="152" y="154"/>
                  </a:cubicBezTo>
                  <a:cubicBezTo>
                    <a:pt x="143" y="151"/>
                    <a:pt x="141" y="120"/>
                    <a:pt x="146" y="107"/>
                  </a:cubicBezTo>
                  <a:cubicBezTo>
                    <a:pt x="149" y="98"/>
                    <a:pt x="161" y="99"/>
                    <a:pt x="169" y="101"/>
                  </a:cubicBezTo>
                  <a:cubicBezTo>
                    <a:pt x="174" y="78"/>
                    <a:pt x="185" y="58"/>
                    <a:pt x="198" y="41"/>
                  </a:cubicBezTo>
                  <a:cubicBezTo>
                    <a:pt x="220" y="16"/>
                    <a:pt x="249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50" tIns="60925" rIns="121850" bIns="60925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5" name="Google Shape;195;p20"/>
          <p:cNvGrpSpPr/>
          <p:nvPr/>
        </p:nvGrpSpPr>
        <p:grpSpPr>
          <a:xfrm>
            <a:off x="4187371" y="3973538"/>
            <a:ext cx="833289" cy="833437"/>
            <a:chOff x="4186237" y="3695700"/>
            <a:chExt cx="833438" cy="833438"/>
          </a:xfrm>
        </p:grpSpPr>
        <p:grpSp>
          <p:nvGrpSpPr>
            <p:cNvPr id="196" name="Google Shape;196;p20"/>
            <p:cNvGrpSpPr/>
            <p:nvPr/>
          </p:nvGrpSpPr>
          <p:grpSpPr>
            <a:xfrm>
              <a:off x="4186237" y="3695700"/>
              <a:ext cx="833438" cy="833438"/>
              <a:chOff x="3176812" y="2273198"/>
              <a:chExt cx="2641825" cy="2726239"/>
            </a:xfrm>
          </p:grpSpPr>
          <p:sp>
            <p:nvSpPr>
              <p:cNvPr id="197" name="Google Shape;197;p20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gradFill>
                <a:gsLst>
                  <a:gs pos="0">
                    <a:srgbClr val="F7F7F7"/>
                  </a:gs>
                  <a:gs pos="57000">
                    <a:srgbClr val="F7F7F7"/>
                  </a:gs>
                  <a:gs pos="92000">
                    <a:srgbClr val="BFBFBF"/>
                  </a:gs>
                  <a:gs pos="100000">
                    <a:srgbClr val="A5A5A5"/>
                  </a:gs>
                </a:gsLst>
                <a:lin ang="81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>
                <a:off x="3267389" y="2366669"/>
                <a:ext cx="2460671" cy="253929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199" name="Google Shape;199;p20"/>
            <p:cNvSpPr/>
            <p:nvPr/>
          </p:nvSpPr>
          <p:spPr>
            <a:xfrm>
              <a:off x="4388950" y="3900451"/>
              <a:ext cx="418487" cy="415498"/>
            </a:xfrm>
            <a:custGeom>
              <a:avLst/>
              <a:gdLst/>
              <a:ahLst/>
              <a:cxnLst/>
              <a:rect l="l" t="t" r="r" b="b"/>
              <a:pathLst>
                <a:path w="612" h="605" extrusionOk="0">
                  <a:moveTo>
                    <a:pt x="522" y="490"/>
                  </a:moveTo>
                  <a:cubicBezTo>
                    <a:pt x="539" y="490"/>
                    <a:pt x="553" y="504"/>
                    <a:pt x="553" y="521"/>
                  </a:cubicBezTo>
                  <a:cubicBezTo>
                    <a:pt x="553" y="539"/>
                    <a:pt x="539" y="553"/>
                    <a:pt x="522" y="553"/>
                  </a:cubicBezTo>
                  <a:cubicBezTo>
                    <a:pt x="504" y="553"/>
                    <a:pt x="490" y="539"/>
                    <a:pt x="490" y="521"/>
                  </a:cubicBezTo>
                  <a:cubicBezTo>
                    <a:pt x="490" y="504"/>
                    <a:pt x="504" y="490"/>
                    <a:pt x="522" y="490"/>
                  </a:cubicBezTo>
                  <a:close/>
                  <a:moveTo>
                    <a:pt x="590" y="59"/>
                  </a:moveTo>
                  <a:lnTo>
                    <a:pt x="548" y="17"/>
                  </a:lnTo>
                  <a:cubicBezTo>
                    <a:pt x="537" y="5"/>
                    <a:pt x="522" y="0"/>
                    <a:pt x="508" y="0"/>
                  </a:cubicBezTo>
                  <a:cubicBezTo>
                    <a:pt x="493" y="0"/>
                    <a:pt x="478" y="5"/>
                    <a:pt x="467" y="17"/>
                  </a:cubicBezTo>
                  <a:lnTo>
                    <a:pt x="288" y="196"/>
                  </a:lnTo>
                  <a:cubicBezTo>
                    <a:pt x="293" y="207"/>
                    <a:pt x="289" y="223"/>
                    <a:pt x="281" y="231"/>
                  </a:cubicBezTo>
                  <a:cubicBezTo>
                    <a:pt x="275" y="237"/>
                    <a:pt x="265" y="241"/>
                    <a:pt x="256" y="241"/>
                  </a:cubicBezTo>
                  <a:cubicBezTo>
                    <a:pt x="252" y="241"/>
                    <a:pt x="249" y="240"/>
                    <a:pt x="245" y="239"/>
                  </a:cubicBezTo>
                  <a:lnTo>
                    <a:pt x="229" y="254"/>
                  </a:lnTo>
                  <a:cubicBezTo>
                    <a:pt x="207" y="277"/>
                    <a:pt x="207" y="313"/>
                    <a:pt x="229" y="335"/>
                  </a:cubicBezTo>
                  <a:lnTo>
                    <a:pt x="232" y="338"/>
                  </a:lnTo>
                  <a:lnTo>
                    <a:pt x="92" y="478"/>
                  </a:lnTo>
                  <a:lnTo>
                    <a:pt x="55" y="492"/>
                  </a:lnTo>
                  <a:lnTo>
                    <a:pt x="0" y="570"/>
                  </a:lnTo>
                  <a:lnTo>
                    <a:pt x="35" y="605"/>
                  </a:lnTo>
                  <a:lnTo>
                    <a:pt x="113" y="551"/>
                  </a:lnTo>
                  <a:lnTo>
                    <a:pt x="127" y="513"/>
                  </a:lnTo>
                  <a:lnTo>
                    <a:pt x="267" y="373"/>
                  </a:lnTo>
                  <a:lnTo>
                    <a:pt x="271" y="377"/>
                  </a:lnTo>
                  <a:cubicBezTo>
                    <a:pt x="283" y="388"/>
                    <a:pt x="297" y="394"/>
                    <a:pt x="312" y="394"/>
                  </a:cubicBezTo>
                  <a:cubicBezTo>
                    <a:pt x="326" y="394"/>
                    <a:pt x="341" y="388"/>
                    <a:pt x="352" y="377"/>
                  </a:cubicBezTo>
                  <a:lnTo>
                    <a:pt x="368" y="361"/>
                  </a:lnTo>
                  <a:cubicBezTo>
                    <a:pt x="363" y="351"/>
                    <a:pt x="367" y="335"/>
                    <a:pt x="375" y="326"/>
                  </a:cubicBezTo>
                  <a:cubicBezTo>
                    <a:pt x="381" y="320"/>
                    <a:pt x="391" y="317"/>
                    <a:pt x="399" y="317"/>
                  </a:cubicBezTo>
                  <a:cubicBezTo>
                    <a:pt x="403" y="317"/>
                    <a:pt x="407" y="317"/>
                    <a:pt x="410" y="319"/>
                  </a:cubicBezTo>
                  <a:lnTo>
                    <a:pt x="590" y="139"/>
                  </a:lnTo>
                  <a:cubicBezTo>
                    <a:pt x="612" y="117"/>
                    <a:pt x="612" y="81"/>
                    <a:pt x="590" y="59"/>
                  </a:cubicBezTo>
                  <a:close/>
                  <a:moveTo>
                    <a:pt x="221" y="215"/>
                  </a:moveTo>
                  <a:lnTo>
                    <a:pt x="239" y="197"/>
                  </a:lnTo>
                  <a:lnTo>
                    <a:pt x="255" y="206"/>
                  </a:lnTo>
                  <a:lnTo>
                    <a:pt x="246" y="190"/>
                  </a:lnTo>
                  <a:lnTo>
                    <a:pt x="264" y="172"/>
                  </a:lnTo>
                  <a:lnTo>
                    <a:pt x="266" y="171"/>
                  </a:lnTo>
                  <a:cubicBezTo>
                    <a:pt x="270" y="161"/>
                    <a:pt x="272" y="151"/>
                    <a:pt x="272" y="141"/>
                  </a:cubicBezTo>
                  <a:cubicBezTo>
                    <a:pt x="272" y="69"/>
                    <a:pt x="203" y="0"/>
                    <a:pt x="131" y="1"/>
                  </a:cubicBezTo>
                  <a:cubicBezTo>
                    <a:pt x="131" y="1"/>
                    <a:pt x="123" y="9"/>
                    <a:pt x="118" y="13"/>
                  </a:cubicBezTo>
                  <a:cubicBezTo>
                    <a:pt x="176" y="71"/>
                    <a:pt x="171" y="62"/>
                    <a:pt x="171" y="97"/>
                  </a:cubicBezTo>
                  <a:cubicBezTo>
                    <a:pt x="171" y="126"/>
                    <a:pt x="125" y="171"/>
                    <a:pt x="97" y="171"/>
                  </a:cubicBezTo>
                  <a:cubicBezTo>
                    <a:pt x="61" y="171"/>
                    <a:pt x="72" y="177"/>
                    <a:pt x="13" y="118"/>
                  </a:cubicBezTo>
                  <a:cubicBezTo>
                    <a:pt x="9" y="123"/>
                    <a:pt x="1" y="131"/>
                    <a:pt x="1" y="131"/>
                  </a:cubicBezTo>
                  <a:cubicBezTo>
                    <a:pt x="2" y="203"/>
                    <a:pt x="70" y="272"/>
                    <a:pt x="141" y="272"/>
                  </a:cubicBezTo>
                  <a:cubicBezTo>
                    <a:pt x="154" y="272"/>
                    <a:pt x="168" y="267"/>
                    <a:pt x="182" y="261"/>
                  </a:cubicBezTo>
                  <a:lnTo>
                    <a:pt x="185" y="263"/>
                  </a:lnTo>
                  <a:cubicBezTo>
                    <a:pt x="189" y="251"/>
                    <a:pt x="196" y="240"/>
                    <a:pt x="206" y="231"/>
                  </a:cubicBezTo>
                  <a:lnTo>
                    <a:pt x="221" y="215"/>
                  </a:lnTo>
                  <a:close/>
                  <a:moveTo>
                    <a:pt x="401" y="352"/>
                  </a:moveTo>
                  <a:lnTo>
                    <a:pt x="409" y="368"/>
                  </a:lnTo>
                  <a:lnTo>
                    <a:pt x="392" y="385"/>
                  </a:lnTo>
                  <a:lnTo>
                    <a:pt x="376" y="401"/>
                  </a:lnTo>
                  <a:cubicBezTo>
                    <a:pt x="367" y="410"/>
                    <a:pt x="356" y="417"/>
                    <a:pt x="343" y="422"/>
                  </a:cubicBezTo>
                  <a:lnTo>
                    <a:pt x="451" y="529"/>
                  </a:lnTo>
                  <a:lnTo>
                    <a:pt x="502" y="597"/>
                  </a:lnTo>
                  <a:lnTo>
                    <a:pt x="529" y="605"/>
                  </a:lnTo>
                  <a:lnTo>
                    <a:pt x="604" y="529"/>
                  </a:lnTo>
                  <a:lnTo>
                    <a:pt x="597" y="502"/>
                  </a:lnTo>
                  <a:lnTo>
                    <a:pt x="529" y="451"/>
                  </a:lnTo>
                  <a:lnTo>
                    <a:pt x="427" y="350"/>
                  </a:lnTo>
                  <a:lnTo>
                    <a:pt x="417" y="360"/>
                  </a:lnTo>
                  <a:lnTo>
                    <a:pt x="401" y="3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50" tIns="60925" rIns="121850" bIns="60925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00" name="Google Shape;200;p20"/>
          <p:cNvGrpSpPr/>
          <p:nvPr/>
        </p:nvGrpSpPr>
        <p:grpSpPr>
          <a:xfrm>
            <a:off x="7001508" y="4630763"/>
            <a:ext cx="833288" cy="833437"/>
            <a:chOff x="7000875" y="4352925"/>
            <a:chExt cx="833437" cy="833438"/>
          </a:xfrm>
        </p:grpSpPr>
        <p:grpSp>
          <p:nvGrpSpPr>
            <p:cNvPr id="201" name="Google Shape;201;p20"/>
            <p:cNvGrpSpPr/>
            <p:nvPr/>
          </p:nvGrpSpPr>
          <p:grpSpPr>
            <a:xfrm>
              <a:off x="7000875" y="4352925"/>
              <a:ext cx="833437" cy="833438"/>
              <a:chOff x="3176812" y="2273198"/>
              <a:chExt cx="2641825" cy="2726239"/>
            </a:xfrm>
          </p:grpSpPr>
          <p:sp>
            <p:nvSpPr>
              <p:cNvPr id="202" name="Google Shape;202;p20"/>
              <p:cNvSpPr/>
              <p:nvPr/>
            </p:nvSpPr>
            <p:spPr>
              <a:xfrm>
                <a:off x="3176812" y="2273198"/>
                <a:ext cx="2641825" cy="2726239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3" name="Google Shape;203;p20"/>
              <p:cNvSpPr/>
              <p:nvPr/>
            </p:nvSpPr>
            <p:spPr>
              <a:xfrm>
                <a:off x="3267389" y="2366669"/>
                <a:ext cx="2460671" cy="2539297"/>
              </a:xfrm>
              <a:prstGeom prst="ellipse">
                <a:avLst/>
              </a:prstGeom>
              <a:solidFill>
                <a:schemeClr val="accent4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04" name="Google Shape;204;p20"/>
            <p:cNvGrpSpPr/>
            <p:nvPr/>
          </p:nvGrpSpPr>
          <p:grpSpPr>
            <a:xfrm>
              <a:off x="7161213" y="4572177"/>
              <a:ext cx="465703" cy="430321"/>
              <a:chOff x="2438399" y="4906963"/>
              <a:chExt cx="465137" cy="430213"/>
            </a:xfrm>
          </p:grpSpPr>
          <p:sp>
            <p:nvSpPr>
              <p:cNvPr id="205" name="Google Shape;205;p20"/>
              <p:cNvSpPr/>
              <p:nvPr/>
            </p:nvSpPr>
            <p:spPr>
              <a:xfrm>
                <a:off x="2438399" y="5080001"/>
                <a:ext cx="230187" cy="2317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53" extrusionOk="0">
                    <a:moveTo>
                      <a:pt x="101" y="239"/>
                    </a:moveTo>
                    <a:cubicBezTo>
                      <a:pt x="102" y="212"/>
                      <a:pt x="149" y="149"/>
                      <a:pt x="172" y="119"/>
                    </a:cubicBezTo>
                    <a:lnTo>
                      <a:pt x="234" y="151"/>
                    </a:lnTo>
                    <a:lnTo>
                      <a:pt x="188" y="0"/>
                    </a:lnTo>
                    <a:lnTo>
                      <a:pt x="1" y="31"/>
                    </a:lnTo>
                    <a:lnTo>
                      <a:pt x="56" y="60"/>
                    </a:lnTo>
                    <a:cubicBezTo>
                      <a:pt x="43" y="77"/>
                      <a:pt x="24" y="104"/>
                      <a:pt x="14" y="123"/>
                    </a:cubicBezTo>
                    <a:cubicBezTo>
                      <a:pt x="0" y="154"/>
                      <a:pt x="14" y="172"/>
                      <a:pt x="29" y="201"/>
                    </a:cubicBezTo>
                    <a:cubicBezTo>
                      <a:pt x="44" y="230"/>
                      <a:pt x="120" y="332"/>
                      <a:pt x="120" y="332"/>
                    </a:cubicBezTo>
                    <a:cubicBezTo>
                      <a:pt x="120" y="332"/>
                      <a:pt x="100" y="276"/>
                      <a:pt x="101" y="239"/>
                    </a:cubicBezTo>
                    <a:close/>
                    <a:moveTo>
                      <a:pt x="334" y="214"/>
                    </a:moveTo>
                    <a:lnTo>
                      <a:pt x="334" y="214"/>
                    </a:lnTo>
                    <a:lnTo>
                      <a:pt x="132" y="221"/>
                    </a:lnTo>
                    <a:cubicBezTo>
                      <a:pt x="132" y="221"/>
                      <a:pt x="115" y="229"/>
                      <a:pt x="125" y="282"/>
                    </a:cubicBezTo>
                    <a:cubicBezTo>
                      <a:pt x="133" y="322"/>
                      <a:pt x="144" y="340"/>
                      <a:pt x="144" y="340"/>
                    </a:cubicBezTo>
                    <a:cubicBezTo>
                      <a:pt x="144" y="340"/>
                      <a:pt x="151" y="352"/>
                      <a:pt x="185" y="353"/>
                    </a:cubicBezTo>
                    <a:cubicBezTo>
                      <a:pt x="214" y="353"/>
                      <a:pt x="351" y="345"/>
                      <a:pt x="351" y="345"/>
                    </a:cubicBezTo>
                    <a:lnTo>
                      <a:pt x="334" y="21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>
                <a:off x="2522537" y="4906963"/>
                <a:ext cx="2952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47" extrusionOk="0">
                    <a:moveTo>
                      <a:pt x="222" y="42"/>
                    </a:moveTo>
                    <a:cubicBezTo>
                      <a:pt x="245" y="58"/>
                      <a:pt x="273" y="134"/>
                      <a:pt x="285" y="170"/>
                    </a:cubicBezTo>
                    <a:lnTo>
                      <a:pt x="226" y="202"/>
                    </a:lnTo>
                    <a:lnTo>
                      <a:pt x="401" y="226"/>
                    </a:lnTo>
                    <a:lnTo>
                      <a:pt x="450" y="81"/>
                    </a:lnTo>
                    <a:lnTo>
                      <a:pt x="397" y="110"/>
                    </a:lnTo>
                    <a:cubicBezTo>
                      <a:pt x="389" y="89"/>
                      <a:pt x="377" y="57"/>
                      <a:pt x="366" y="38"/>
                    </a:cubicBezTo>
                    <a:cubicBezTo>
                      <a:pt x="347" y="8"/>
                      <a:pt x="325" y="10"/>
                      <a:pt x="293" y="5"/>
                    </a:cubicBezTo>
                    <a:cubicBezTo>
                      <a:pt x="260" y="0"/>
                      <a:pt x="134" y="3"/>
                      <a:pt x="134" y="3"/>
                    </a:cubicBezTo>
                    <a:cubicBezTo>
                      <a:pt x="134" y="3"/>
                      <a:pt x="192" y="19"/>
                      <a:pt x="222" y="42"/>
                    </a:cubicBezTo>
                    <a:close/>
                    <a:moveTo>
                      <a:pt x="119" y="247"/>
                    </a:moveTo>
                    <a:lnTo>
                      <a:pt x="119" y="247"/>
                    </a:lnTo>
                    <a:lnTo>
                      <a:pt x="221" y="78"/>
                    </a:lnTo>
                    <a:cubicBezTo>
                      <a:pt x="221" y="78"/>
                      <a:pt x="223" y="60"/>
                      <a:pt x="173" y="37"/>
                    </a:cubicBezTo>
                    <a:cubicBezTo>
                      <a:pt x="136" y="19"/>
                      <a:pt x="115" y="18"/>
                      <a:pt x="115" y="18"/>
                    </a:cubicBezTo>
                    <a:cubicBezTo>
                      <a:pt x="115" y="18"/>
                      <a:pt x="100" y="17"/>
                      <a:pt x="82" y="44"/>
                    </a:cubicBezTo>
                    <a:cubicBezTo>
                      <a:pt x="66" y="68"/>
                      <a:pt x="0" y="185"/>
                      <a:pt x="0" y="185"/>
                    </a:cubicBezTo>
                    <a:lnTo>
                      <a:pt x="119" y="2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>
                <a:off x="2692399" y="5038726"/>
                <a:ext cx="211137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453" extrusionOk="0">
                    <a:moveTo>
                      <a:pt x="256" y="262"/>
                    </a:moveTo>
                    <a:cubicBezTo>
                      <a:pt x="232" y="276"/>
                      <a:pt x="152" y="269"/>
                      <a:pt x="114" y="265"/>
                    </a:cubicBezTo>
                    <a:lnTo>
                      <a:pt x="105" y="198"/>
                    </a:lnTo>
                    <a:lnTo>
                      <a:pt x="0" y="331"/>
                    </a:lnTo>
                    <a:lnTo>
                      <a:pt x="137" y="453"/>
                    </a:lnTo>
                    <a:lnTo>
                      <a:pt x="130" y="392"/>
                    </a:lnTo>
                    <a:cubicBezTo>
                      <a:pt x="152" y="394"/>
                      <a:pt x="186" y="396"/>
                      <a:pt x="207" y="394"/>
                    </a:cubicBezTo>
                    <a:cubicBezTo>
                      <a:pt x="242" y="390"/>
                      <a:pt x="249" y="369"/>
                      <a:pt x="265" y="341"/>
                    </a:cubicBezTo>
                    <a:cubicBezTo>
                      <a:pt x="281" y="314"/>
                      <a:pt x="324" y="198"/>
                      <a:pt x="324" y="198"/>
                    </a:cubicBezTo>
                    <a:cubicBezTo>
                      <a:pt x="324" y="198"/>
                      <a:pt x="288" y="243"/>
                      <a:pt x="256" y="262"/>
                    </a:cubicBezTo>
                    <a:close/>
                    <a:moveTo>
                      <a:pt x="102" y="82"/>
                    </a:moveTo>
                    <a:lnTo>
                      <a:pt x="102" y="82"/>
                    </a:lnTo>
                    <a:lnTo>
                      <a:pt x="223" y="246"/>
                    </a:lnTo>
                    <a:cubicBezTo>
                      <a:pt x="223" y="246"/>
                      <a:pt x="239" y="255"/>
                      <a:pt x="279" y="219"/>
                    </a:cubicBezTo>
                    <a:cubicBezTo>
                      <a:pt x="308" y="192"/>
                      <a:pt x="317" y="174"/>
                      <a:pt x="317" y="174"/>
                    </a:cubicBezTo>
                    <a:cubicBezTo>
                      <a:pt x="317" y="174"/>
                      <a:pt x="323" y="161"/>
                      <a:pt x="305" y="134"/>
                    </a:cubicBezTo>
                    <a:cubicBezTo>
                      <a:pt x="288" y="108"/>
                      <a:pt x="203" y="0"/>
                      <a:pt x="203" y="0"/>
                    </a:cubicBezTo>
                    <a:lnTo>
                      <a:pt x="102" y="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208" name="Google Shape;208;p20"/>
          <p:cNvSpPr txBox="1"/>
          <p:nvPr/>
        </p:nvSpPr>
        <p:spPr>
          <a:xfrm>
            <a:off x="4080395" y="513772"/>
            <a:ext cx="3743030" cy="468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Analysis content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9" name="Google Shape;209;p20"/>
          <p:cNvGrpSpPr/>
          <p:nvPr/>
        </p:nvGrpSpPr>
        <p:grpSpPr>
          <a:xfrm>
            <a:off x="842270" y="787066"/>
            <a:ext cx="10507461" cy="0"/>
            <a:chOff x="1028775" y="591989"/>
            <a:chExt cx="11086097" cy="0"/>
          </a:xfrm>
        </p:grpSpPr>
        <p:cxnSp>
          <p:nvCxnSpPr>
            <p:cNvPr id="210" name="Google Shape;210;p20"/>
            <p:cNvCxnSpPr/>
            <p:nvPr/>
          </p:nvCxnSpPr>
          <p:spPr>
            <a:xfrm>
              <a:off x="10287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20"/>
            <p:cNvCxnSpPr/>
            <p:nvPr/>
          </p:nvCxnSpPr>
          <p:spPr>
            <a:xfrm>
              <a:off x="86106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-24147"/>
            <a:ext cx="12192000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3946820" y="2406313"/>
            <a:ext cx="1806244" cy="1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70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02</a:t>
            </a:r>
            <a:endParaRPr sz="9670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20" name="Google Shape;220;p21"/>
          <p:cNvCxnSpPr/>
          <p:nvPr/>
        </p:nvCxnSpPr>
        <p:spPr>
          <a:xfrm>
            <a:off x="6592336" y="3463785"/>
            <a:ext cx="392827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221" name="Google Shape;221;p21"/>
          <p:cNvSpPr txBox="1"/>
          <p:nvPr/>
        </p:nvSpPr>
        <p:spPr>
          <a:xfrm>
            <a:off x="4322793" y="3811633"/>
            <a:ext cx="32865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PART</a:t>
            </a:r>
            <a:endParaRPr sz="2655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6804757" y="2641092"/>
            <a:ext cx="42364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262626"/>
                </a:solidFill>
              </a:rPr>
              <a:t>Analysis Tool</a:t>
            </a:r>
            <a:endParaRPr lang="zh-CN" sz="480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>
            <a:off x="4269297" y="2095423"/>
            <a:ext cx="1820153" cy="2183857"/>
          </a:xfrm>
          <a:custGeom>
            <a:avLst/>
            <a:gdLst/>
            <a:ahLst/>
            <a:cxnLst/>
            <a:rect l="l" t="t" r="r" b="b"/>
            <a:pathLst>
              <a:path w="1111" h="1333" extrusionOk="0">
                <a:moveTo>
                  <a:pt x="829" y="805"/>
                </a:moveTo>
                <a:lnTo>
                  <a:pt x="645" y="1333"/>
                </a:lnTo>
                <a:lnTo>
                  <a:pt x="0" y="805"/>
                </a:lnTo>
                <a:lnTo>
                  <a:pt x="1111" y="0"/>
                </a:lnTo>
                <a:lnTo>
                  <a:pt x="1111" y="1"/>
                </a:lnTo>
                <a:lnTo>
                  <a:pt x="829" y="8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4350" tIns="47175" rIns="94350" bIns="471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5627447" y="2097062"/>
            <a:ext cx="2288708" cy="1317195"/>
          </a:xfrm>
          <a:custGeom>
            <a:avLst/>
            <a:gdLst/>
            <a:ahLst/>
            <a:cxnLst/>
            <a:rect l="l" t="t" r="r" b="b"/>
            <a:pathLst>
              <a:path w="1397" h="804" extrusionOk="0">
                <a:moveTo>
                  <a:pt x="1397" y="804"/>
                </a:moveTo>
                <a:lnTo>
                  <a:pt x="579" y="804"/>
                </a:lnTo>
                <a:lnTo>
                  <a:pt x="0" y="804"/>
                </a:lnTo>
                <a:lnTo>
                  <a:pt x="282" y="0"/>
                </a:lnTo>
                <a:lnTo>
                  <a:pt x="1397" y="8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4350" tIns="47175" rIns="94350" bIns="471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6576025" y="3414257"/>
            <a:ext cx="1340131" cy="2151090"/>
          </a:xfrm>
          <a:custGeom>
            <a:avLst/>
            <a:gdLst/>
            <a:ahLst/>
            <a:cxnLst/>
            <a:rect l="l" t="t" r="r" b="b"/>
            <a:pathLst>
              <a:path w="818" h="1313" extrusionOk="0">
                <a:moveTo>
                  <a:pt x="167" y="564"/>
                </a:moveTo>
                <a:lnTo>
                  <a:pt x="0" y="0"/>
                </a:lnTo>
                <a:lnTo>
                  <a:pt x="818" y="0"/>
                </a:lnTo>
                <a:lnTo>
                  <a:pt x="388" y="1313"/>
                </a:lnTo>
                <a:lnTo>
                  <a:pt x="167" y="5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4350" tIns="47175" rIns="94350" bIns="471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4952467" y="4338258"/>
            <a:ext cx="2259219" cy="1227090"/>
          </a:xfrm>
          <a:custGeom>
            <a:avLst/>
            <a:gdLst/>
            <a:ahLst/>
            <a:cxnLst/>
            <a:rect l="l" t="t" r="r" b="b"/>
            <a:pathLst>
              <a:path w="1379" h="749" extrusionOk="0">
                <a:moveTo>
                  <a:pt x="1379" y="749"/>
                </a:moveTo>
                <a:lnTo>
                  <a:pt x="0" y="749"/>
                </a:lnTo>
                <a:lnTo>
                  <a:pt x="661" y="321"/>
                </a:lnTo>
                <a:lnTo>
                  <a:pt x="1158" y="0"/>
                </a:lnTo>
                <a:lnTo>
                  <a:pt x="1379" y="7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4350" tIns="47175" rIns="94350" bIns="471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4269295" y="3414257"/>
            <a:ext cx="1766089" cy="2151090"/>
          </a:xfrm>
          <a:custGeom>
            <a:avLst/>
            <a:gdLst/>
            <a:ahLst/>
            <a:cxnLst/>
            <a:rect l="l" t="t" r="r" b="b"/>
            <a:pathLst>
              <a:path w="1078" h="1313" extrusionOk="0">
                <a:moveTo>
                  <a:pt x="0" y="0"/>
                </a:moveTo>
                <a:lnTo>
                  <a:pt x="645" y="528"/>
                </a:lnTo>
                <a:lnTo>
                  <a:pt x="1075" y="880"/>
                </a:lnTo>
                <a:lnTo>
                  <a:pt x="1078" y="885"/>
                </a:lnTo>
                <a:lnTo>
                  <a:pt x="417" y="13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4350" tIns="47175" rIns="94350" bIns="471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33" name="Google Shape;233;p22"/>
          <p:cNvGrpSpPr/>
          <p:nvPr/>
        </p:nvGrpSpPr>
        <p:grpSpPr>
          <a:xfrm>
            <a:off x="4909733" y="3068327"/>
            <a:ext cx="436754" cy="583198"/>
            <a:chOff x="754063" y="1211263"/>
            <a:chExt cx="269875" cy="360363"/>
          </a:xfrm>
        </p:grpSpPr>
        <p:sp>
          <p:nvSpPr>
            <p:cNvPr id="234" name="Google Shape;234;p22"/>
            <p:cNvSpPr/>
            <p:nvPr/>
          </p:nvSpPr>
          <p:spPr>
            <a:xfrm>
              <a:off x="754063" y="1211263"/>
              <a:ext cx="269875" cy="360363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80" y="50"/>
                  </a:moveTo>
                  <a:cubicBezTo>
                    <a:pt x="80" y="35"/>
                    <a:pt x="80" y="35"/>
                    <a:pt x="80" y="35"/>
                  </a:cubicBezTo>
                  <a:cubicBezTo>
                    <a:pt x="80" y="16"/>
                    <a:pt x="65" y="0"/>
                    <a:pt x="46" y="0"/>
                  </a:cubicBezTo>
                  <a:cubicBezTo>
                    <a:pt x="27" y="0"/>
                    <a:pt x="11" y="16"/>
                    <a:pt x="11" y="35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5" y="50"/>
                    <a:pt x="0" y="55"/>
                    <a:pt x="0" y="6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7"/>
                    <a:pt x="15" y="123"/>
                    <a:pt x="34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76" y="123"/>
                    <a:pt x="92" y="107"/>
                    <a:pt x="92" y="88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55"/>
                    <a:pt x="87" y="50"/>
                    <a:pt x="80" y="50"/>
                  </a:cubicBezTo>
                  <a:close/>
                  <a:moveTo>
                    <a:pt x="19" y="35"/>
                  </a:moveTo>
                  <a:cubicBezTo>
                    <a:pt x="19" y="20"/>
                    <a:pt x="31" y="8"/>
                    <a:pt x="46" y="8"/>
                  </a:cubicBezTo>
                  <a:cubicBezTo>
                    <a:pt x="61" y="8"/>
                    <a:pt x="73" y="20"/>
                    <a:pt x="73" y="3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24"/>
                    <a:pt x="56" y="15"/>
                    <a:pt x="46" y="15"/>
                  </a:cubicBezTo>
                  <a:cubicBezTo>
                    <a:pt x="35" y="15"/>
                    <a:pt x="27" y="24"/>
                    <a:pt x="27" y="35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19" y="50"/>
                    <a:pt x="19" y="50"/>
                    <a:pt x="19" y="50"/>
                  </a:cubicBezTo>
                  <a:lnTo>
                    <a:pt x="19" y="35"/>
                  </a:lnTo>
                  <a:close/>
                  <a:moveTo>
                    <a:pt x="61" y="35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26"/>
                    <a:pt x="37" y="19"/>
                    <a:pt x="46" y="19"/>
                  </a:cubicBezTo>
                  <a:cubicBezTo>
                    <a:pt x="54" y="19"/>
                    <a:pt x="61" y="26"/>
                    <a:pt x="61" y="35"/>
                  </a:cubicBezTo>
                  <a:close/>
                  <a:moveTo>
                    <a:pt x="84" y="73"/>
                  </a:moveTo>
                  <a:cubicBezTo>
                    <a:pt x="84" y="88"/>
                    <a:pt x="84" y="88"/>
                    <a:pt x="84" y="88"/>
                  </a:cubicBezTo>
                  <a:cubicBezTo>
                    <a:pt x="84" y="103"/>
                    <a:pt x="72" y="115"/>
                    <a:pt x="57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20" y="115"/>
                    <a:pt x="8" y="103"/>
                    <a:pt x="8" y="8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59"/>
                    <a:pt x="9" y="58"/>
                    <a:pt x="11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3" y="58"/>
                    <a:pt x="84" y="59"/>
                    <a:pt x="84" y="61"/>
                  </a:cubicBezTo>
                  <a:lnTo>
                    <a:pt x="84" y="73"/>
                  </a:lnTo>
                  <a:close/>
                  <a:moveTo>
                    <a:pt x="84" y="73"/>
                  </a:moveTo>
                  <a:cubicBezTo>
                    <a:pt x="84" y="73"/>
                    <a:pt x="84" y="73"/>
                    <a:pt x="84" y="7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350" tIns="47175" rIns="94350" bIns="471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865188" y="1425576"/>
              <a:ext cx="47625" cy="66675"/>
            </a:xfrm>
            <a:custGeom>
              <a:avLst/>
              <a:gdLst/>
              <a:ahLst/>
              <a:cxnLst/>
              <a:rect l="l" t="t" r="r" b="b"/>
              <a:pathLst>
                <a:path w="16" h="23" extrusionOk="0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0"/>
                    <a:pt x="1" y="14"/>
                    <a:pt x="3" y="18"/>
                  </a:cubicBezTo>
                  <a:cubicBezTo>
                    <a:pt x="4" y="21"/>
                    <a:pt x="5" y="23"/>
                    <a:pt x="8" y="23"/>
                  </a:cubicBezTo>
                  <a:cubicBezTo>
                    <a:pt x="11" y="23"/>
                    <a:pt x="12" y="21"/>
                    <a:pt x="13" y="18"/>
                  </a:cubicBezTo>
                  <a:cubicBezTo>
                    <a:pt x="14" y="14"/>
                    <a:pt x="16" y="10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350" tIns="47175" rIns="94350" bIns="471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6" name="Google Shape;236;p22"/>
          <p:cNvSpPr/>
          <p:nvPr/>
        </p:nvSpPr>
        <p:spPr>
          <a:xfrm>
            <a:off x="6193871" y="2671359"/>
            <a:ext cx="520137" cy="520137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4350" tIns="47175" rIns="94350" bIns="471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6992901" y="3816028"/>
            <a:ext cx="497223" cy="504096"/>
          </a:xfrm>
          <a:custGeom>
            <a:avLst/>
            <a:gdLst/>
            <a:ahLst/>
            <a:cxnLst/>
            <a:rect l="l" t="t" r="r" b="b"/>
            <a:pathLst>
              <a:path w="118" h="119" extrusionOk="0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4350" tIns="47175" rIns="94350" bIns="471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38" name="Google Shape;238;p22"/>
          <p:cNvGrpSpPr/>
          <p:nvPr/>
        </p:nvGrpSpPr>
        <p:grpSpPr>
          <a:xfrm>
            <a:off x="4870412" y="4468396"/>
            <a:ext cx="517845" cy="423902"/>
            <a:chOff x="4856163" y="3600451"/>
            <a:chExt cx="358775" cy="293688"/>
          </a:xfrm>
        </p:grpSpPr>
        <p:sp>
          <p:nvSpPr>
            <p:cNvPr id="239" name="Google Shape;239;p22"/>
            <p:cNvSpPr/>
            <p:nvPr/>
          </p:nvSpPr>
          <p:spPr>
            <a:xfrm>
              <a:off x="5103813" y="3692526"/>
              <a:ext cx="68263" cy="90488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31"/>
                    <a:pt x="23" y="29"/>
                    <a:pt x="23" y="2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2" y="19"/>
                  </a:cubicBezTo>
                  <a:lnTo>
                    <a:pt x="11" y="2"/>
                  </a:lnTo>
                  <a:close/>
                  <a:moveTo>
                    <a:pt x="19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9" y="27"/>
                  </a:ln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350" tIns="47175" rIns="94350" bIns="471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4856163" y="3600451"/>
              <a:ext cx="358775" cy="293688"/>
            </a:xfrm>
            <a:custGeom>
              <a:avLst/>
              <a:gdLst/>
              <a:ahLst/>
              <a:cxnLst/>
              <a:rect l="l" t="t" r="r" b="b"/>
              <a:pathLst>
                <a:path w="123" h="100" extrusionOk="0">
                  <a:moveTo>
                    <a:pt x="121" y="48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4" y="22"/>
                    <a:pt x="100" y="20"/>
                    <a:pt x="96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6"/>
                    <a:pt x="76" y="0"/>
                    <a:pt x="6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6" y="66"/>
                    <a:pt x="12" y="66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84"/>
                    <a:pt x="17" y="89"/>
                    <a:pt x="23" y="8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0" y="95"/>
                    <a:pt x="35" y="100"/>
                    <a:pt x="43" y="100"/>
                  </a:cubicBezTo>
                  <a:cubicBezTo>
                    <a:pt x="50" y="100"/>
                    <a:pt x="56" y="95"/>
                    <a:pt x="5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95"/>
                    <a:pt x="85" y="100"/>
                    <a:pt x="92" y="100"/>
                  </a:cubicBezTo>
                  <a:cubicBezTo>
                    <a:pt x="100" y="100"/>
                    <a:pt x="106" y="95"/>
                    <a:pt x="107" y="89"/>
                  </a:cubicBezTo>
                  <a:cubicBezTo>
                    <a:pt x="112" y="89"/>
                    <a:pt x="112" y="89"/>
                    <a:pt x="112" y="89"/>
                  </a:cubicBezTo>
                  <a:cubicBezTo>
                    <a:pt x="118" y="89"/>
                    <a:pt x="123" y="84"/>
                    <a:pt x="123" y="77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3" y="52"/>
                    <a:pt x="122" y="50"/>
                    <a:pt x="121" y="48"/>
                  </a:cubicBezTo>
                  <a:close/>
                  <a:moveTo>
                    <a:pt x="12" y="58"/>
                  </a:moveTo>
                  <a:cubicBezTo>
                    <a:pt x="10" y="58"/>
                    <a:pt x="8" y="56"/>
                    <a:pt x="8" y="5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8"/>
                    <a:pt x="73" y="10"/>
                    <a:pt x="73" y="12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6"/>
                    <a:pt x="72" y="58"/>
                    <a:pt x="69" y="58"/>
                  </a:cubicBezTo>
                  <a:lnTo>
                    <a:pt x="12" y="58"/>
                  </a:lnTo>
                  <a:close/>
                  <a:moveTo>
                    <a:pt x="43" y="93"/>
                  </a:moveTo>
                  <a:cubicBezTo>
                    <a:pt x="38" y="93"/>
                    <a:pt x="35" y="89"/>
                    <a:pt x="35" y="85"/>
                  </a:cubicBezTo>
                  <a:cubicBezTo>
                    <a:pt x="35" y="81"/>
                    <a:pt x="38" y="77"/>
                    <a:pt x="43" y="77"/>
                  </a:cubicBezTo>
                  <a:cubicBezTo>
                    <a:pt x="47" y="77"/>
                    <a:pt x="50" y="81"/>
                    <a:pt x="50" y="85"/>
                  </a:cubicBezTo>
                  <a:cubicBezTo>
                    <a:pt x="50" y="89"/>
                    <a:pt x="47" y="93"/>
                    <a:pt x="43" y="93"/>
                  </a:cubicBezTo>
                  <a:close/>
                  <a:moveTo>
                    <a:pt x="92" y="93"/>
                  </a:moveTo>
                  <a:cubicBezTo>
                    <a:pt x="88" y="93"/>
                    <a:pt x="85" y="89"/>
                    <a:pt x="85" y="85"/>
                  </a:cubicBezTo>
                  <a:cubicBezTo>
                    <a:pt x="85" y="81"/>
                    <a:pt x="88" y="77"/>
                    <a:pt x="92" y="77"/>
                  </a:cubicBezTo>
                  <a:cubicBezTo>
                    <a:pt x="97" y="77"/>
                    <a:pt x="100" y="81"/>
                    <a:pt x="100" y="85"/>
                  </a:cubicBezTo>
                  <a:cubicBezTo>
                    <a:pt x="100" y="89"/>
                    <a:pt x="97" y="93"/>
                    <a:pt x="92" y="93"/>
                  </a:cubicBezTo>
                  <a:close/>
                  <a:moveTo>
                    <a:pt x="115" y="77"/>
                  </a:moveTo>
                  <a:cubicBezTo>
                    <a:pt x="115" y="79"/>
                    <a:pt x="114" y="81"/>
                    <a:pt x="112" y="81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6" y="74"/>
                    <a:pt x="100" y="70"/>
                    <a:pt x="92" y="70"/>
                  </a:cubicBezTo>
                  <a:cubicBezTo>
                    <a:pt x="85" y="70"/>
                    <a:pt x="79" y="74"/>
                    <a:pt x="78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6" y="74"/>
                    <a:pt x="50" y="70"/>
                    <a:pt x="43" y="70"/>
                  </a:cubicBezTo>
                  <a:cubicBezTo>
                    <a:pt x="35" y="70"/>
                    <a:pt x="30" y="74"/>
                    <a:pt x="28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1"/>
                    <a:pt x="20" y="79"/>
                    <a:pt x="20" y="77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6" y="66"/>
                    <a:pt x="81" y="61"/>
                    <a:pt x="81" y="54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8" y="27"/>
                    <a:pt x="99" y="28"/>
                    <a:pt x="99" y="29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3"/>
                    <a:pt x="115" y="53"/>
                    <a:pt x="115" y="54"/>
                  </a:cubicBezTo>
                  <a:lnTo>
                    <a:pt x="115" y="77"/>
                  </a:lnTo>
                  <a:close/>
                  <a:moveTo>
                    <a:pt x="115" y="77"/>
                  </a:moveTo>
                  <a:cubicBezTo>
                    <a:pt x="115" y="77"/>
                    <a:pt x="115" y="77"/>
                    <a:pt x="115" y="7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350" tIns="47175" rIns="94350" bIns="471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41" name="Google Shape;241;p22"/>
          <p:cNvSpPr/>
          <p:nvPr/>
        </p:nvSpPr>
        <p:spPr>
          <a:xfrm>
            <a:off x="6152843" y="4901407"/>
            <a:ext cx="531593" cy="520137"/>
          </a:xfrm>
          <a:custGeom>
            <a:avLst/>
            <a:gdLst/>
            <a:ahLst/>
            <a:cxnLst/>
            <a:rect l="l" t="t" r="r" b="b"/>
            <a:pathLst>
              <a:path w="126" h="123" extrusionOk="0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4350" tIns="47175" rIns="94350" bIns="471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5781197" y="3733048"/>
            <a:ext cx="629608" cy="629608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4350" tIns="47175" rIns="94350" bIns="471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2980502" y="1817270"/>
            <a:ext cx="967440" cy="28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0" rIns="9140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zh-CN" sz="2400" b="1">
                <a:solidFill>
                  <a:srgbClr val="262626"/>
                </a:solidFill>
              </a:rPr>
              <a:t>Jieba</a:t>
            </a:r>
            <a:endParaRPr sz="2400"/>
          </a:p>
        </p:txBody>
      </p:sp>
      <p:sp>
        <p:nvSpPr>
          <p:cNvPr id="244" name="Google Shape;244;p22"/>
          <p:cNvSpPr txBox="1"/>
          <p:nvPr/>
        </p:nvSpPr>
        <p:spPr>
          <a:xfrm>
            <a:off x="7299086" y="1945675"/>
            <a:ext cx="18948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0" rIns="9140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262626"/>
                </a:solidFill>
              </a:rPr>
              <a:t>Python 3.6</a:t>
            </a:r>
            <a:endParaRPr sz="2400"/>
          </a:p>
        </p:txBody>
      </p:sp>
      <p:sp>
        <p:nvSpPr>
          <p:cNvPr id="245" name="Google Shape;245;p22"/>
          <p:cNvSpPr txBox="1"/>
          <p:nvPr/>
        </p:nvSpPr>
        <p:spPr>
          <a:xfrm>
            <a:off x="2131350" y="4018050"/>
            <a:ext cx="20058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0" rIns="9140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262626"/>
                </a:solidFill>
              </a:rPr>
              <a:t>Our efforts</a:t>
            </a:r>
            <a:endParaRPr sz="2400"/>
          </a:p>
        </p:txBody>
      </p:sp>
      <p:sp>
        <p:nvSpPr>
          <p:cNvPr id="246" name="Google Shape;246;p22"/>
          <p:cNvSpPr txBox="1"/>
          <p:nvPr/>
        </p:nvSpPr>
        <p:spPr>
          <a:xfrm>
            <a:off x="8402730" y="3733050"/>
            <a:ext cx="26391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0" rIns="9140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262626"/>
                </a:solidFill>
              </a:rPr>
              <a:t>Selenium</a:t>
            </a:r>
            <a:endParaRPr sz="2400"/>
          </a:p>
        </p:txBody>
      </p:sp>
      <p:sp>
        <p:nvSpPr>
          <p:cNvPr id="247" name="Google Shape;247;p22"/>
          <p:cNvSpPr txBox="1"/>
          <p:nvPr/>
        </p:nvSpPr>
        <p:spPr>
          <a:xfrm>
            <a:off x="6089444" y="5960300"/>
            <a:ext cx="2129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0" rIns="9140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262626"/>
                </a:solidFill>
              </a:rPr>
              <a:t>Pyecharts</a:t>
            </a:r>
            <a:endParaRPr sz="2400"/>
          </a:p>
        </p:txBody>
      </p:sp>
      <p:sp>
        <p:nvSpPr>
          <p:cNvPr id="248" name="Google Shape;248;p22"/>
          <p:cNvSpPr txBox="1"/>
          <p:nvPr/>
        </p:nvSpPr>
        <p:spPr>
          <a:xfrm>
            <a:off x="4080395" y="339016"/>
            <a:ext cx="3743030" cy="36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3F3F3F"/>
                </a:solidFill>
              </a:rPr>
              <a:t>Analysis Tool</a:t>
            </a:r>
            <a:endParaRPr sz="3200" dirty="0">
              <a:solidFill>
                <a:srgbClr val="3F3F3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49" name="Google Shape;249;p22"/>
          <p:cNvGrpSpPr/>
          <p:nvPr/>
        </p:nvGrpSpPr>
        <p:grpSpPr>
          <a:xfrm>
            <a:off x="842270" y="562518"/>
            <a:ext cx="10507461" cy="0"/>
            <a:chOff x="1028775" y="591989"/>
            <a:chExt cx="11086097" cy="0"/>
          </a:xfrm>
        </p:grpSpPr>
        <p:cxnSp>
          <p:nvCxnSpPr>
            <p:cNvPr id="250" name="Google Shape;250;p22"/>
            <p:cNvCxnSpPr/>
            <p:nvPr/>
          </p:nvCxnSpPr>
          <p:spPr>
            <a:xfrm>
              <a:off x="10287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8610675" y="591989"/>
              <a:ext cx="3504197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-24147"/>
            <a:ext cx="12192000" cy="68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3946820" y="2406313"/>
            <a:ext cx="1806244" cy="1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70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03</a:t>
            </a:r>
            <a:endParaRPr sz="9670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60" name="Google Shape;360;p27"/>
          <p:cNvCxnSpPr/>
          <p:nvPr/>
        </p:nvCxnSpPr>
        <p:spPr>
          <a:xfrm>
            <a:off x="6592336" y="3463785"/>
            <a:ext cx="3928274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361" name="Google Shape;361;p27"/>
          <p:cNvSpPr txBox="1"/>
          <p:nvPr/>
        </p:nvSpPr>
        <p:spPr>
          <a:xfrm>
            <a:off x="3206643" y="3804608"/>
            <a:ext cx="3286598" cy="40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55" b="1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PART</a:t>
            </a:r>
            <a:endParaRPr sz="2655" b="1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6804757" y="2641092"/>
            <a:ext cx="42364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zh-CN" sz="4800">
                <a:solidFill>
                  <a:srgbClr val="262626"/>
                </a:solidFill>
              </a:rPr>
              <a:t>Data Crawling</a:t>
            </a:r>
            <a:endParaRPr lang="zh-CN" sz="4800">
              <a:solidFill>
                <a:srgbClr val="26262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8"/>
          <p:cNvGrpSpPr/>
          <p:nvPr/>
        </p:nvGrpSpPr>
        <p:grpSpPr>
          <a:xfrm>
            <a:off x="784715" y="395816"/>
            <a:ext cx="10507500" cy="0"/>
            <a:chOff x="1028775" y="591989"/>
            <a:chExt cx="11086200" cy="0"/>
          </a:xfrm>
        </p:grpSpPr>
        <p:cxnSp>
          <p:nvCxnSpPr>
            <p:cNvPr id="369" name="Google Shape;369;p28"/>
            <p:cNvCxnSpPr/>
            <p:nvPr/>
          </p:nvCxnSpPr>
          <p:spPr>
            <a:xfrm>
              <a:off x="10287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0" name="Google Shape;370;p28"/>
            <p:cNvCxnSpPr/>
            <p:nvPr/>
          </p:nvCxnSpPr>
          <p:spPr>
            <a:xfrm>
              <a:off x="8610675" y="591989"/>
              <a:ext cx="3504300" cy="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71" name="Google Shape;371;p28"/>
          <p:cNvPicPr preferRelativeResize="0"/>
          <p:nvPr/>
        </p:nvPicPr>
        <p:blipFill>
          <a:blip r:embed="rId1" cstate="email"/>
          <a:stretch>
            <a:fillRect/>
          </a:stretch>
        </p:blipFill>
        <p:spPr>
          <a:xfrm>
            <a:off x="2419225" y="659218"/>
            <a:ext cx="9617101" cy="603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28"/>
          <p:cNvCxnSpPr/>
          <p:nvPr/>
        </p:nvCxnSpPr>
        <p:spPr>
          <a:xfrm rot="10800000">
            <a:off x="1760425" y="1051450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73" name="Google Shape;373;p28"/>
          <p:cNvSpPr txBox="1"/>
          <p:nvPr/>
        </p:nvSpPr>
        <p:spPr>
          <a:xfrm>
            <a:off x="-4970675" y="59425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434343"/>
                </a:solidFill>
              </a:rPr>
              <a:t>Selenium</a:t>
            </a:r>
            <a:endParaRPr sz="1800" b="1">
              <a:solidFill>
                <a:srgbClr val="434343"/>
              </a:solidFill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4779700" y="129475"/>
            <a:ext cx="62148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800" b="1">
                <a:solidFill>
                  <a:srgbClr val="434343"/>
                </a:solidFill>
              </a:rPr>
              <a:t>Browser Automation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75" name="Google Shape;375;p28"/>
          <p:cNvCxnSpPr/>
          <p:nvPr/>
        </p:nvCxnSpPr>
        <p:spPr>
          <a:xfrm rot="10800000">
            <a:off x="1760425" y="2651650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76" name="Google Shape;376;p28"/>
          <p:cNvSpPr txBox="1"/>
          <p:nvPr/>
        </p:nvSpPr>
        <p:spPr>
          <a:xfrm>
            <a:off x="-5019875" y="216140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434343"/>
                </a:solidFill>
              </a:rPr>
              <a:t>Scrape</a:t>
            </a:r>
            <a:endParaRPr sz="1800" b="1">
              <a:solidFill>
                <a:srgbClr val="434343"/>
              </a:solidFill>
            </a:endParaRPr>
          </a:p>
        </p:txBody>
      </p:sp>
      <p:cxnSp>
        <p:nvCxnSpPr>
          <p:cNvPr id="377" name="Google Shape;377;p28"/>
          <p:cNvCxnSpPr/>
          <p:nvPr/>
        </p:nvCxnSpPr>
        <p:spPr>
          <a:xfrm rot="10800000">
            <a:off x="1760425" y="4850375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78" name="Google Shape;378;p28"/>
          <p:cNvSpPr txBox="1"/>
          <p:nvPr/>
        </p:nvSpPr>
        <p:spPr>
          <a:xfrm>
            <a:off x="-5019875" y="432820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434343"/>
                </a:solidFill>
              </a:rPr>
              <a:t>For Loop</a:t>
            </a:r>
            <a:endParaRPr sz="1800" b="1">
              <a:solidFill>
                <a:srgbClr val="434343"/>
              </a:solidFill>
            </a:endParaRPr>
          </a:p>
        </p:txBody>
      </p:sp>
      <p:cxnSp>
        <p:nvCxnSpPr>
          <p:cNvPr id="379" name="Google Shape;379;p28"/>
          <p:cNvCxnSpPr/>
          <p:nvPr/>
        </p:nvCxnSpPr>
        <p:spPr>
          <a:xfrm rot="10800000">
            <a:off x="1835400" y="6374375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0" name="Google Shape;380;p28"/>
          <p:cNvSpPr txBox="1"/>
          <p:nvPr/>
        </p:nvSpPr>
        <p:spPr>
          <a:xfrm>
            <a:off x="-4970675" y="5850975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434343"/>
                </a:solidFill>
              </a:rPr>
              <a:t>Save</a:t>
            </a:r>
            <a:endParaRPr sz="1800" b="1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千图网海量PPT模板www.58pic.com​​">
  <a:themeElements>
    <a:clrScheme name="自定义 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57070"/>
      </a:accent1>
      <a:accent2>
        <a:srgbClr val="3A3838"/>
      </a:accent2>
      <a:accent3>
        <a:srgbClr val="757070"/>
      </a:accent3>
      <a:accent4>
        <a:srgbClr val="3A3838"/>
      </a:accent4>
      <a:accent5>
        <a:srgbClr val="757070"/>
      </a:accent5>
      <a:accent6>
        <a:srgbClr val="3A383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2429</Words>
  <Application>WPS 演示</Application>
  <PresentationFormat>宽屏</PresentationFormat>
  <Paragraphs>238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Arial</vt:lpstr>
      <vt:lpstr>Impact</vt:lpstr>
      <vt:lpstr>等线</vt:lpstr>
      <vt:lpstr>Alfa Slab One</vt:lpstr>
      <vt:lpstr>微软雅黑</vt:lpstr>
      <vt:lpstr>Source Sans Pro</vt:lpstr>
      <vt:lpstr>Arial Unicode MS</vt:lpstr>
      <vt:lpstr>Calibri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lenovo</cp:lastModifiedBy>
  <cp:revision>10</cp:revision>
  <dcterms:created xsi:type="dcterms:W3CDTF">2018-12-07T07:13:00Z</dcterms:created>
  <dcterms:modified xsi:type="dcterms:W3CDTF">2018-12-07T07:16:10Z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2052-11.1.0.8002</vt:lpwstr>
  </property>
</Properties>
</file>